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ileron Ultra-Bold" panose="020B0604020202020204" charset="0"/>
      <p:regular r:id="rId12"/>
    </p:embeddedFont>
    <p:embeddedFont>
      <p:font typeface="Arial" panose="020B0604020202020204" pitchFamily="34" charset="0"/>
      <p:regular r:id="rId13"/>
    </p:embeddedFont>
    <p:embeddedFont>
      <p:font typeface="Arial Bold" panose="020B0704020202020204" pitchFamily="34" charset="0"/>
      <p:regular r:id="rId14"/>
      <p:bold r:id="rId15"/>
    </p:embeddedFont>
    <p:embeddedFont>
      <p:font typeface="Arial Bold Italics" panose="020B0604020202020204" charset="0"/>
      <p:regular r:id="rId16"/>
    </p:embeddedFont>
    <p:embeddedFont>
      <p:font typeface="Calibri" panose="020F0502020204030204" pitchFamily="34"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78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6.svg"/><Relationship Id="rId7" Type="http://schemas.openxmlformats.org/officeDocument/2006/relationships/image" Target="../media/image7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jpeg"/><Relationship Id="rId11" Type="http://schemas.openxmlformats.org/officeDocument/2006/relationships/image" Target="../media/image26.sv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slideLayout" Target="../slideLayouts/slideLayout7.xml"/><Relationship Id="rId7" Type="http://schemas.openxmlformats.org/officeDocument/2006/relationships/image" Target="../media/image30.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9.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32.jpe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4.svg"/><Relationship Id="rId7" Type="http://schemas.openxmlformats.org/officeDocument/2006/relationships/image" Target="../media/image15.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10" Type="http://schemas.openxmlformats.org/officeDocument/2006/relationships/image" Target="../media/image30.svg"/><Relationship Id="rId4" Type="http://schemas.openxmlformats.org/officeDocument/2006/relationships/image" Target="../media/image35.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45.png"/><Relationship Id="rId3" Type="http://schemas.openxmlformats.org/officeDocument/2006/relationships/image" Target="../media/image39.svg"/><Relationship Id="rId7" Type="http://schemas.openxmlformats.org/officeDocument/2006/relationships/image" Target="../media/image43.svg"/><Relationship Id="rId12"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svg"/><Relationship Id="rId5" Type="http://schemas.openxmlformats.org/officeDocument/2006/relationships/image" Target="../media/image41.svg"/><Relationship Id="rId15" Type="http://schemas.openxmlformats.org/officeDocument/2006/relationships/image" Target="../media/image47.png"/><Relationship Id="rId10" Type="http://schemas.openxmlformats.org/officeDocument/2006/relationships/image" Target="../media/image3.png"/><Relationship Id="rId4" Type="http://schemas.openxmlformats.org/officeDocument/2006/relationships/image" Target="../media/image40.png"/><Relationship Id="rId9" Type="http://schemas.openxmlformats.org/officeDocument/2006/relationships/image" Target="../media/image2.svg"/><Relationship Id="rId14" Type="http://schemas.openxmlformats.org/officeDocument/2006/relationships/image" Target="../media/image46.png"/></Relationships>
</file>

<file path=ppt/slides/_rels/slide8.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25.png"/><Relationship Id="rId3" Type="http://schemas.openxmlformats.org/officeDocument/2006/relationships/image" Target="../media/image49.svg"/><Relationship Id="rId7" Type="http://schemas.openxmlformats.org/officeDocument/2006/relationships/image" Target="../media/image53.jpeg"/><Relationship Id="rId12" Type="http://schemas.openxmlformats.org/officeDocument/2006/relationships/image" Target="../media/image19.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jpeg"/><Relationship Id="rId11" Type="http://schemas.openxmlformats.org/officeDocument/2006/relationships/image" Target="../media/image18.png"/><Relationship Id="rId5" Type="http://schemas.openxmlformats.org/officeDocument/2006/relationships/image" Target="../media/image51.svg"/><Relationship Id="rId10" Type="http://schemas.openxmlformats.org/officeDocument/2006/relationships/image" Target="../media/image10.svg"/><Relationship Id="rId4" Type="http://schemas.openxmlformats.org/officeDocument/2006/relationships/image" Target="../media/image50.png"/><Relationship Id="rId9" Type="http://schemas.openxmlformats.org/officeDocument/2006/relationships/image" Target="../media/image9.png"/><Relationship Id="rId14" Type="http://schemas.openxmlformats.org/officeDocument/2006/relationships/image" Target="../media/image26.svg"/></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2.sv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1.png"/><Relationship Id="rId17" Type="http://schemas.openxmlformats.org/officeDocument/2006/relationships/image" Target="../media/image66.svg"/><Relationship Id="rId2" Type="http://schemas.openxmlformats.org/officeDocument/2006/relationships/image" Target="../media/image55.png"/><Relationship Id="rId16"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5" Type="http://schemas.openxmlformats.org/officeDocument/2006/relationships/image" Target="../media/image26.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974764" y="-207071"/>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85C1F5"/>
            </a:solidFill>
          </p:spPr>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333172" y="-558218"/>
            <a:ext cx="3086100" cy="11299900"/>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85C1F5"/>
            </a:solidFill>
          </p:spPr>
        </p:sp>
        <p:sp>
          <p:nvSpPr>
            <p:cNvPr id="8" name="TextBox 8"/>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227773" y="4163622"/>
            <a:ext cx="110236" cy="2818996"/>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1" name="TextBox 11"/>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2412008" y="1028700"/>
            <a:ext cx="960948" cy="1000625"/>
          </a:xfrm>
          <a:custGeom>
            <a:avLst/>
            <a:gdLst/>
            <a:ahLst/>
            <a:cxnLst/>
            <a:rect l="l" t="t" r="r" b="b"/>
            <a:pathLst>
              <a:path w="960948" h="1000625">
                <a:moveTo>
                  <a:pt x="0" y="0"/>
                </a:moveTo>
                <a:lnTo>
                  <a:pt x="960948" y="0"/>
                </a:lnTo>
                <a:lnTo>
                  <a:pt x="960948" y="1000625"/>
                </a:lnTo>
                <a:lnTo>
                  <a:pt x="0" y="10006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1779199" y="2217110"/>
            <a:ext cx="6249710" cy="5969094"/>
          </a:xfrm>
          <a:custGeom>
            <a:avLst/>
            <a:gdLst/>
            <a:ahLst/>
            <a:cxnLst/>
            <a:rect l="l" t="t" r="r" b="b"/>
            <a:pathLst>
              <a:path w="6249710" h="5969094">
                <a:moveTo>
                  <a:pt x="0" y="0"/>
                </a:moveTo>
                <a:lnTo>
                  <a:pt x="6249710" y="0"/>
                </a:lnTo>
                <a:lnTo>
                  <a:pt x="6249710" y="5969094"/>
                </a:lnTo>
                <a:lnTo>
                  <a:pt x="0" y="5969094"/>
                </a:lnTo>
                <a:lnTo>
                  <a:pt x="0" y="0"/>
                </a:lnTo>
                <a:close/>
              </a:path>
            </a:pathLst>
          </a:custGeom>
          <a:blipFill>
            <a:blip r:embed="rId8"/>
            <a:stretch>
              <a:fillRect t="-1818" b="-1818"/>
            </a:stretch>
          </a:blipFill>
        </p:spPr>
      </p:sp>
      <p:sp>
        <p:nvSpPr>
          <p:cNvPr id="15" name="TextBox 15"/>
          <p:cNvSpPr txBox="1"/>
          <p:nvPr/>
        </p:nvSpPr>
        <p:spPr>
          <a:xfrm>
            <a:off x="1028700" y="3883271"/>
            <a:ext cx="10026599" cy="280351"/>
          </a:xfrm>
          <a:prstGeom prst="rect">
            <a:avLst/>
          </a:prstGeom>
        </p:spPr>
        <p:txBody>
          <a:bodyPr lIns="0" tIns="0" rIns="0" bIns="0" rtlCol="0" anchor="t">
            <a:spAutoFit/>
          </a:bodyPr>
          <a:lstStyle/>
          <a:p>
            <a:pPr>
              <a:lnSpc>
                <a:spcPts val="1866"/>
              </a:lnSpc>
            </a:pPr>
            <a:r>
              <a:rPr lang="en-US" sz="1944">
                <a:solidFill>
                  <a:srgbClr val="000000"/>
                </a:solidFill>
                <a:latin typeface="Arial Bold"/>
              </a:rPr>
              <a:t>                 TRACKING ASSISTANCE USING NORDIC NRF52832 BLUETOOTH MODULE</a:t>
            </a:r>
          </a:p>
        </p:txBody>
      </p:sp>
      <p:sp>
        <p:nvSpPr>
          <p:cNvPr id="16" name="TextBox 16"/>
          <p:cNvSpPr txBox="1"/>
          <p:nvPr/>
        </p:nvSpPr>
        <p:spPr>
          <a:xfrm>
            <a:off x="1752928" y="1943600"/>
            <a:ext cx="2279109" cy="739530"/>
          </a:xfrm>
          <a:prstGeom prst="rect">
            <a:avLst/>
          </a:prstGeom>
        </p:spPr>
        <p:txBody>
          <a:bodyPr lIns="0" tIns="0" rIns="0" bIns="0" rtlCol="0" anchor="t">
            <a:spAutoFit/>
          </a:bodyPr>
          <a:lstStyle/>
          <a:p>
            <a:pPr algn="ctr">
              <a:lnSpc>
                <a:spcPts val="2813"/>
              </a:lnSpc>
            </a:pPr>
            <a:r>
              <a:rPr lang="en-US" sz="2009" spc="100">
                <a:solidFill>
                  <a:srgbClr val="000000"/>
                </a:solidFill>
                <a:latin typeface="Arial Bold"/>
              </a:rPr>
              <a:t>Success Champions</a:t>
            </a:r>
          </a:p>
        </p:txBody>
      </p:sp>
      <p:sp>
        <p:nvSpPr>
          <p:cNvPr id="17" name="TextBox 17"/>
          <p:cNvSpPr txBox="1"/>
          <p:nvPr/>
        </p:nvSpPr>
        <p:spPr>
          <a:xfrm>
            <a:off x="1843597" y="7306482"/>
            <a:ext cx="3250666" cy="1068980"/>
          </a:xfrm>
          <a:prstGeom prst="rect">
            <a:avLst/>
          </a:prstGeom>
        </p:spPr>
        <p:txBody>
          <a:bodyPr lIns="0" tIns="0" rIns="0" bIns="0" rtlCol="0" anchor="t">
            <a:spAutoFit/>
          </a:bodyPr>
          <a:lstStyle/>
          <a:p>
            <a:pPr algn="ctr">
              <a:lnSpc>
                <a:spcPts val="2701"/>
              </a:lnSpc>
            </a:pPr>
            <a:r>
              <a:rPr lang="en-US" sz="2078">
                <a:solidFill>
                  <a:srgbClr val="000000"/>
                </a:solidFill>
                <a:latin typeface="Arial Bold"/>
              </a:rPr>
              <a:t>UNIQUE ID: IC2023-332</a:t>
            </a:r>
          </a:p>
          <a:p>
            <a:pPr algn="ctr">
              <a:lnSpc>
                <a:spcPts val="2701"/>
              </a:lnSpc>
            </a:pPr>
            <a:endParaRPr lang="en-US" sz="2078">
              <a:solidFill>
                <a:srgbClr val="000000"/>
              </a:solidFill>
              <a:latin typeface="Arial Bold"/>
            </a:endParaRPr>
          </a:p>
          <a:p>
            <a:pPr algn="ctr">
              <a:lnSpc>
                <a:spcPts val="2701"/>
              </a:lnSpc>
              <a:spcBef>
                <a:spcPct val="0"/>
              </a:spcBef>
            </a:pPr>
            <a:endParaRPr lang="en-US" sz="2078">
              <a:solidFill>
                <a:srgbClr val="000000"/>
              </a:solidFill>
              <a:latin typeface="Arial Bold"/>
            </a:endParaRPr>
          </a:p>
        </p:txBody>
      </p:sp>
      <p:sp>
        <p:nvSpPr>
          <p:cNvPr id="18" name="TextBox 18"/>
          <p:cNvSpPr txBox="1"/>
          <p:nvPr/>
        </p:nvSpPr>
        <p:spPr>
          <a:xfrm>
            <a:off x="-1208555" y="8119529"/>
            <a:ext cx="15465263" cy="414184"/>
          </a:xfrm>
          <a:prstGeom prst="rect">
            <a:avLst/>
          </a:prstGeom>
        </p:spPr>
        <p:txBody>
          <a:bodyPr lIns="0" tIns="0" rIns="0" bIns="0" rtlCol="0" anchor="t">
            <a:spAutoFit/>
          </a:bodyPr>
          <a:lstStyle/>
          <a:p>
            <a:pPr algn="ctr">
              <a:lnSpc>
                <a:spcPts val="2966"/>
              </a:lnSpc>
              <a:spcBef>
                <a:spcPct val="0"/>
              </a:spcBef>
            </a:pPr>
            <a:r>
              <a:rPr lang="en-US" sz="2281">
                <a:solidFill>
                  <a:srgbClr val="000000"/>
                </a:solidFill>
                <a:latin typeface="Arial Bold"/>
              </a:rPr>
              <a:t>TEAM MEMBERS: C.Elakshme Devi | Seru Mounika | R.Bhaanushri</a:t>
            </a:r>
          </a:p>
        </p:txBody>
      </p:sp>
      <p:sp>
        <p:nvSpPr>
          <p:cNvPr id="19" name="TextBox 19"/>
          <p:cNvSpPr txBox="1"/>
          <p:nvPr/>
        </p:nvSpPr>
        <p:spPr>
          <a:xfrm>
            <a:off x="4773461" y="4677549"/>
            <a:ext cx="4311710" cy="321627"/>
          </a:xfrm>
          <a:prstGeom prst="rect">
            <a:avLst/>
          </a:prstGeom>
        </p:spPr>
        <p:txBody>
          <a:bodyPr wrap="square" lIns="0" tIns="0" rIns="0" bIns="0" rtlCol="0" anchor="t">
            <a:spAutoFit/>
          </a:bodyPr>
          <a:lstStyle/>
          <a:p>
            <a:pPr algn="ctr">
              <a:lnSpc>
                <a:spcPts val="2647"/>
              </a:lnSpc>
              <a:spcBef>
                <a:spcPct val="0"/>
              </a:spcBef>
            </a:pPr>
            <a:r>
              <a:rPr lang="en-US" sz="2036" dirty="0">
                <a:solidFill>
                  <a:srgbClr val="000000"/>
                </a:solidFill>
                <a:latin typeface="Arial Bold Italics"/>
              </a:rPr>
              <a:t>“Alert today-Alive tomorrow”</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029465" y="-2623185"/>
            <a:ext cx="5246391" cy="5246370"/>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85C1F5"/>
            </a:solidFill>
            <a:ln w="12700">
              <a:solidFill>
                <a:srgbClr val="000000"/>
              </a:solidFill>
            </a:ln>
          </p:spPr>
        </p:sp>
      </p:grpSp>
      <p:sp>
        <p:nvSpPr>
          <p:cNvPr id="4" name="Freeform 4"/>
          <p:cNvSpPr/>
          <p:nvPr/>
        </p:nvSpPr>
        <p:spPr>
          <a:xfrm>
            <a:off x="14915640" y="794334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445637" y="0"/>
            <a:ext cx="2842363" cy="2842363"/>
          </a:xfrm>
          <a:custGeom>
            <a:avLst/>
            <a:gdLst/>
            <a:ahLst/>
            <a:cxnLst/>
            <a:rect l="l" t="t" r="r" b="b"/>
            <a:pathLst>
              <a:path w="2842363" h="2842363">
                <a:moveTo>
                  <a:pt x="0" y="0"/>
                </a:moveTo>
                <a:lnTo>
                  <a:pt x="2842363" y="0"/>
                </a:lnTo>
                <a:lnTo>
                  <a:pt x="2842363" y="2842363"/>
                </a:lnTo>
                <a:lnTo>
                  <a:pt x="0" y="2842363"/>
                </a:lnTo>
                <a:lnTo>
                  <a:pt x="0" y="0"/>
                </a:lnTo>
                <a:close/>
              </a:path>
            </a:pathLst>
          </a:custGeom>
          <a:blipFill>
            <a:blip r:embed="rId4"/>
            <a:stretch>
              <a:fillRect/>
            </a:stretch>
          </a:blipFill>
        </p:spPr>
      </p:sp>
      <p:graphicFrame>
        <p:nvGraphicFramePr>
          <p:cNvPr id="6" name="Table 6"/>
          <p:cNvGraphicFramePr>
            <a:graphicFrameLocks noGrp="1"/>
          </p:cNvGraphicFramePr>
          <p:nvPr/>
        </p:nvGraphicFramePr>
        <p:xfrm>
          <a:off x="1464372" y="2087116"/>
          <a:ext cx="13451267" cy="7450410"/>
        </p:xfrm>
        <a:graphic>
          <a:graphicData uri="http://schemas.openxmlformats.org/drawingml/2006/table">
            <a:tbl>
              <a:tblPr/>
              <a:tblGrid>
                <a:gridCol w="3135003">
                  <a:extLst>
                    <a:ext uri="{9D8B030D-6E8A-4147-A177-3AD203B41FA5}">
                      <a16:colId xmlns:a16="http://schemas.microsoft.com/office/drawing/2014/main" val="20000"/>
                    </a:ext>
                  </a:extLst>
                </a:gridCol>
                <a:gridCol w="2867724">
                  <a:extLst>
                    <a:ext uri="{9D8B030D-6E8A-4147-A177-3AD203B41FA5}">
                      <a16:colId xmlns:a16="http://schemas.microsoft.com/office/drawing/2014/main" val="20001"/>
                    </a:ext>
                  </a:extLst>
                </a:gridCol>
                <a:gridCol w="4481980">
                  <a:extLst>
                    <a:ext uri="{9D8B030D-6E8A-4147-A177-3AD203B41FA5}">
                      <a16:colId xmlns:a16="http://schemas.microsoft.com/office/drawing/2014/main" val="20002"/>
                    </a:ext>
                  </a:extLst>
                </a:gridCol>
                <a:gridCol w="2966560">
                  <a:extLst>
                    <a:ext uri="{9D8B030D-6E8A-4147-A177-3AD203B41FA5}">
                      <a16:colId xmlns:a16="http://schemas.microsoft.com/office/drawing/2014/main" val="20003"/>
                    </a:ext>
                  </a:extLst>
                </a:gridCol>
              </a:tblGrid>
              <a:tr h="2150410">
                <a:tc>
                  <a:txBody>
                    <a:bodyPr/>
                    <a:lstStyle/>
                    <a:p>
                      <a:pPr algn="ctr">
                        <a:lnSpc>
                          <a:spcPts val="286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69"/>
                        </a:lnSpc>
                        <a:defRPr/>
                      </a:pPr>
                      <a:r>
                        <a:rPr lang="en-US" sz="2049">
                          <a:solidFill>
                            <a:srgbClr val="000000"/>
                          </a:solidFill>
                          <a:latin typeface="Arial Bold"/>
                        </a:rPr>
                        <a:t>HARDWARE COMPONENT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69"/>
                        </a:lnSpc>
                        <a:defRPr/>
                      </a:pPr>
                      <a:r>
                        <a:rPr lang="en-US" sz="2049">
                          <a:solidFill>
                            <a:srgbClr val="191919"/>
                          </a:solidFill>
                          <a:latin typeface="Arial Bold"/>
                        </a:rPr>
                        <a:t>Bluetooth module</a:t>
                      </a:r>
                      <a:endParaRPr lang="en-US" sz="1100"/>
                    </a:p>
                    <a:p>
                      <a:pPr algn="ctr">
                        <a:lnSpc>
                          <a:spcPts val="2869"/>
                        </a:lnSpc>
                      </a:pPr>
                      <a:r>
                        <a:rPr lang="en-US" sz="2049">
                          <a:solidFill>
                            <a:srgbClr val="191919"/>
                          </a:solidFill>
                          <a:latin typeface="Arial Bold"/>
                        </a:rPr>
                        <a:t>Lithium ion battery</a:t>
                      </a:r>
                    </a:p>
                    <a:p>
                      <a:pPr algn="ctr">
                        <a:lnSpc>
                          <a:spcPts val="2869"/>
                        </a:lnSpc>
                      </a:pPr>
                      <a:r>
                        <a:rPr lang="en-US" sz="2049">
                          <a:solidFill>
                            <a:srgbClr val="191919"/>
                          </a:solidFill>
                          <a:latin typeface="Arial Bold"/>
                        </a:rPr>
                        <a:t>Solar panel</a:t>
                      </a:r>
                    </a:p>
                    <a:p>
                      <a:pPr algn="ctr">
                        <a:lnSpc>
                          <a:spcPts val="2869"/>
                        </a:lnSpc>
                      </a:pPr>
                      <a:endParaRPr lang="en-US" sz="2049">
                        <a:solidFill>
                          <a:srgbClr val="191919"/>
                        </a:solidFill>
                        <a:latin typeface="Arial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69"/>
                        </a:lnSpc>
                        <a:defRPr/>
                      </a:pPr>
                      <a:r>
                        <a:rPr lang="en-US" sz="2049">
                          <a:solidFill>
                            <a:srgbClr val="191919"/>
                          </a:solidFill>
                          <a:latin typeface="Arial Bold"/>
                        </a:rPr>
                        <a:t>3,500/-</a:t>
                      </a:r>
                      <a:endParaRPr lang="en-US" sz="1100"/>
                    </a:p>
                    <a:p>
                      <a:pPr algn="ctr">
                        <a:lnSpc>
                          <a:spcPts val="2869"/>
                        </a:lnSpc>
                      </a:pPr>
                      <a:endParaRPr lang="en-US" sz="1100"/>
                    </a:p>
                    <a:p>
                      <a:pPr algn="ctr">
                        <a:lnSpc>
                          <a:spcPts val="2869"/>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25000">
                <a:tc>
                  <a:txBody>
                    <a:bodyPr/>
                    <a:lstStyle/>
                    <a:p>
                      <a:pPr algn="ctr">
                        <a:lnSpc>
                          <a:spcPts val="286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69"/>
                        </a:lnSpc>
                        <a:defRPr/>
                      </a:pPr>
                      <a:r>
                        <a:rPr lang="en-US" sz="2049">
                          <a:solidFill>
                            <a:srgbClr val="000000"/>
                          </a:solidFill>
                          <a:latin typeface="Arial Bold"/>
                        </a:rPr>
                        <a:t>SOFTWARE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69"/>
                        </a:lnSpc>
                        <a:defRPr/>
                      </a:pPr>
                      <a:r>
                        <a:rPr lang="en-US" sz="2049">
                          <a:solidFill>
                            <a:srgbClr val="000000"/>
                          </a:solidFill>
                          <a:latin typeface="Arial Bold"/>
                        </a:rPr>
                        <a:t>User friendly application using flutter framework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69"/>
                        </a:lnSpc>
                        <a:defRPr/>
                      </a:pPr>
                      <a:r>
                        <a:rPr lang="en-US" sz="2049">
                          <a:solidFill>
                            <a:srgbClr val="000000"/>
                          </a:solidFill>
                          <a:latin typeface="Arial Bold"/>
                        </a:rPr>
                        <a:t>5,000/-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25000">
                <a:tc>
                  <a:txBody>
                    <a:bodyPr/>
                    <a:lstStyle/>
                    <a:p>
                      <a:pPr algn="ctr">
                        <a:lnSpc>
                          <a:spcPts val="286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69"/>
                        </a:lnSpc>
                        <a:defRPr/>
                      </a:pPr>
                      <a:r>
                        <a:rPr lang="en-US" sz="2049">
                          <a:solidFill>
                            <a:srgbClr val="000000"/>
                          </a:solidFill>
                          <a:latin typeface="Arial Bold"/>
                        </a:rPr>
                        <a:t>BODY BUILDING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69"/>
                        </a:lnSpc>
                        <a:defRPr/>
                      </a:pPr>
                      <a:r>
                        <a:rPr lang="en-US" sz="2049">
                          <a:solidFill>
                            <a:srgbClr val="000000"/>
                          </a:solidFill>
                          <a:latin typeface="Arial Bold"/>
                        </a:rPr>
                        <a:t>Outer material</a:t>
                      </a:r>
                      <a:endParaRPr lang="en-US" sz="1100"/>
                    </a:p>
                    <a:p>
                      <a:pPr algn="ctr">
                        <a:lnSpc>
                          <a:spcPts val="2869"/>
                        </a:lnSpc>
                      </a:pPr>
                      <a:r>
                        <a:rPr lang="en-US" sz="2049">
                          <a:solidFill>
                            <a:srgbClr val="000000"/>
                          </a:solidFill>
                          <a:latin typeface="Arial Bold"/>
                        </a:rPr>
                        <a:t>Miscellaneous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69"/>
                        </a:lnSpc>
                        <a:defRPr/>
                      </a:pPr>
                      <a:r>
                        <a:rPr lang="en-US" sz="2049">
                          <a:solidFill>
                            <a:srgbClr val="000000"/>
                          </a:solidFill>
                          <a:latin typeface="Arial Bold"/>
                        </a:rPr>
                        <a:t>1,500/-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25000">
                <a:tc>
                  <a:txBody>
                    <a:bodyPr/>
                    <a:lstStyle/>
                    <a:p>
                      <a:pPr algn="ctr">
                        <a:lnSpc>
                          <a:spcPts val="286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69"/>
                        </a:lnSpc>
                        <a:defRPr/>
                      </a:pPr>
                      <a:r>
                        <a:rPr lang="en-US" sz="2049">
                          <a:solidFill>
                            <a:srgbClr val="000000"/>
                          </a:solidFill>
                          <a:latin typeface="Arial Bold"/>
                        </a:rPr>
                        <a:t>FINAL TESTING AND MARKETING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69"/>
                        </a:lnSpc>
                        <a:defRPr/>
                      </a:pPr>
                      <a:r>
                        <a:rPr lang="en-US" sz="2049">
                          <a:solidFill>
                            <a:srgbClr val="000000"/>
                          </a:solidFill>
                          <a:latin typeface="Arial Bold"/>
                        </a:rPr>
                        <a:t>Testing</a:t>
                      </a:r>
                      <a:endParaRPr lang="en-US" sz="1100"/>
                    </a:p>
                    <a:p>
                      <a:pPr algn="ctr">
                        <a:lnSpc>
                          <a:spcPts val="2869"/>
                        </a:lnSpc>
                      </a:pPr>
                      <a:r>
                        <a:rPr lang="en-US" sz="2049">
                          <a:solidFill>
                            <a:srgbClr val="000000"/>
                          </a:solidFill>
                          <a:latin typeface="Arial Bold"/>
                        </a:rPr>
                        <a:t>Marketing</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69"/>
                        </a:lnSpc>
                        <a:defRPr/>
                      </a:pPr>
                      <a:r>
                        <a:rPr lang="en-US" sz="2049">
                          <a:solidFill>
                            <a:srgbClr val="000000"/>
                          </a:solidFill>
                          <a:latin typeface="Arial Bold"/>
                        </a:rPr>
                        <a:t>5,000/-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25000">
                <a:tc>
                  <a:txBody>
                    <a:bodyPr/>
                    <a:lstStyle/>
                    <a:p>
                      <a:pPr algn="ctr">
                        <a:lnSpc>
                          <a:spcPts val="286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69"/>
                        </a:lnSpc>
                        <a:defRPr/>
                      </a:pPr>
                      <a:r>
                        <a:rPr lang="en-US" sz="2049">
                          <a:solidFill>
                            <a:srgbClr val="000000"/>
                          </a:solidFill>
                          <a:latin typeface="Arial Bold"/>
                        </a:rPr>
                        <a:t>TOTAL AMOUNT REQUIRED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69"/>
                        </a:lnSpc>
                        <a:defRPr/>
                      </a:pPr>
                      <a:r>
                        <a:rPr lang="en-US" sz="2049">
                          <a:solidFill>
                            <a:srgbClr val="000000"/>
                          </a:solidFill>
                          <a:latin typeface="Arial Bold"/>
                        </a:rPr>
                        <a:t>Amount required for full product in total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69"/>
                        </a:lnSpc>
                        <a:defRPr/>
                      </a:pPr>
                      <a:r>
                        <a:rPr lang="en-US" sz="2049">
                          <a:solidFill>
                            <a:srgbClr val="000000"/>
                          </a:solidFill>
                          <a:latin typeface="Arial Bold"/>
                        </a:rPr>
                        <a:t>15,000/-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Freeform 7"/>
          <p:cNvSpPr/>
          <p:nvPr/>
        </p:nvSpPr>
        <p:spPr>
          <a:xfrm>
            <a:off x="2419419" y="2314285"/>
            <a:ext cx="1586181" cy="1586181"/>
          </a:xfrm>
          <a:custGeom>
            <a:avLst/>
            <a:gdLst/>
            <a:ahLst/>
            <a:cxnLst/>
            <a:rect l="l" t="t" r="r" b="b"/>
            <a:pathLst>
              <a:path w="1586181" h="1586181">
                <a:moveTo>
                  <a:pt x="0" y="0"/>
                </a:moveTo>
                <a:lnTo>
                  <a:pt x="1586182" y="0"/>
                </a:lnTo>
                <a:lnTo>
                  <a:pt x="1586182" y="1586182"/>
                </a:lnTo>
                <a:lnTo>
                  <a:pt x="0" y="1586182"/>
                </a:lnTo>
                <a:lnTo>
                  <a:pt x="0" y="0"/>
                </a:lnTo>
                <a:close/>
              </a:path>
            </a:pathLst>
          </a:custGeom>
          <a:blipFill>
            <a:blip r:embed="rId5"/>
            <a:stretch>
              <a:fillRect/>
            </a:stretch>
          </a:blipFill>
        </p:spPr>
      </p:sp>
      <p:sp>
        <p:nvSpPr>
          <p:cNvPr id="8" name="Freeform 8"/>
          <p:cNvSpPr/>
          <p:nvPr/>
        </p:nvSpPr>
        <p:spPr>
          <a:xfrm>
            <a:off x="2503078" y="4136487"/>
            <a:ext cx="1418864" cy="1418864"/>
          </a:xfrm>
          <a:custGeom>
            <a:avLst/>
            <a:gdLst/>
            <a:ahLst/>
            <a:cxnLst/>
            <a:rect l="l" t="t" r="r" b="b"/>
            <a:pathLst>
              <a:path w="1418864" h="1418864">
                <a:moveTo>
                  <a:pt x="0" y="0"/>
                </a:moveTo>
                <a:lnTo>
                  <a:pt x="1418864" y="0"/>
                </a:lnTo>
                <a:lnTo>
                  <a:pt x="1418864" y="1418863"/>
                </a:lnTo>
                <a:lnTo>
                  <a:pt x="0" y="1418863"/>
                </a:lnTo>
                <a:lnTo>
                  <a:pt x="0" y="0"/>
                </a:lnTo>
                <a:close/>
              </a:path>
            </a:pathLst>
          </a:custGeom>
          <a:blipFill>
            <a:blip r:embed="rId6"/>
            <a:stretch>
              <a:fillRect/>
            </a:stretch>
          </a:blipFill>
        </p:spPr>
      </p:sp>
      <p:sp>
        <p:nvSpPr>
          <p:cNvPr id="9" name="Freeform 9"/>
          <p:cNvSpPr/>
          <p:nvPr/>
        </p:nvSpPr>
        <p:spPr>
          <a:xfrm>
            <a:off x="2508044" y="5715775"/>
            <a:ext cx="1497556" cy="1111310"/>
          </a:xfrm>
          <a:custGeom>
            <a:avLst/>
            <a:gdLst/>
            <a:ahLst/>
            <a:cxnLst/>
            <a:rect l="l" t="t" r="r" b="b"/>
            <a:pathLst>
              <a:path w="1497556" h="1111310">
                <a:moveTo>
                  <a:pt x="0" y="0"/>
                </a:moveTo>
                <a:lnTo>
                  <a:pt x="1497557" y="0"/>
                </a:lnTo>
                <a:lnTo>
                  <a:pt x="1497557" y="1111310"/>
                </a:lnTo>
                <a:lnTo>
                  <a:pt x="0" y="1111310"/>
                </a:lnTo>
                <a:lnTo>
                  <a:pt x="0" y="0"/>
                </a:lnTo>
                <a:close/>
              </a:path>
            </a:pathLst>
          </a:custGeom>
          <a:blipFill>
            <a:blip r:embed="rId7"/>
            <a:stretch>
              <a:fillRect l="-34154" t="-61780" r="-45475" b="-80280"/>
            </a:stretch>
          </a:blipFill>
        </p:spPr>
      </p:sp>
      <p:sp>
        <p:nvSpPr>
          <p:cNvPr id="10" name="Freeform 10"/>
          <p:cNvSpPr/>
          <p:nvPr/>
        </p:nvSpPr>
        <p:spPr>
          <a:xfrm>
            <a:off x="2609291" y="6987510"/>
            <a:ext cx="1206438" cy="1060646"/>
          </a:xfrm>
          <a:custGeom>
            <a:avLst/>
            <a:gdLst/>
            <a:ahLst/>
            <a:cxnLst/>
            <a:rect l="l" t="t" r="r" b="b"/>
            <a:pathLst>
              <a:path w="1206438" h="1060646">
                <a:moveTo>
                  <a:pt x="0" y="0"/>
                </a:moveTo>
                <a:lnTo>
                  <a:pt x="1206438" y="0"/>
                </a:lnTo>
                <a:lnTo>
                  <a:pt x="1206438" y="1060646"/>
                </a:lnTo>
                <a:lnTo>
                  <a:pt x="0" y="1060646"/>
                </a:lnTo>
                <a:lnTo>
                  <a:pt x="0" y="0"/>
                </a:lnTo>
                <a:close/>
              </a:path>
            </a:pathLst>
          </a:custGeom>
          <a:blipFill>
            <a:blip r:embed="rId8"/>
            <a:stretch>
              <a:fillRect t="-6872" b="-6872"/>
            </a:stretch>
          </a:blipFill>
        </p:spPr>
      </p:sp>
      <p:sp>
        <p:nvSpPr>
          <p:cNvPr id="11" name="Freeform 11"/>
          <p:cNvSpPr/>
          <p:nvPr/>
        </p:nvSpPr>
        <p:spPr>
          <a:xfrm>
            <a:off x="2648661" y="8286281"/>
            <a:ext cx="1127697" cy="1127697"/>
          </a:xfrm>
          <a:custGeom>
            <a:avLst/>
            <a:gdLst/>
            <a:ahLst/>
            <a:cxnLst/>
            <a:rect l="l" t="t" r="r" b="b"/>
            <a:pathLst>
              <a:path w="1127697" h="1127697">
                <a:moveTo>
                  <a:pt x="0" y="0"/>
                </a:moveTo>
                <a:lnTo>
                  <a:pt x="1127697" y="0"/>
                </a:lnTo>
                <a:lnTo>
                  <a:pt x="1127697" y="1127696"/>
                </a:lnTo>
                <a:lnTo>
                  <a:pt x="0" y="1127696"/>
                </a:lnTo>
                <a:lnTo>
                  <a:pt x="0" y="0"/>
                </a:lnTo>
                <a:close/>
              </a:path>
            </a:pathLst>
          </a:custGeom>
          <a:blipFill>
            <a:blip r:embed="rId9"/>
            <a:stretch>
              <a:fillRect/>
            </a:stretch>
          </a:blipFill>
        </p:spPr>
      </p:sp>
      <p:sp>
        <p:nvSpPr>
          <p:cNvPr id="12" name="TextBox 12"/>
          <p:cNvSpPr txBox="1"/>
          <p:nvPr/>
        </p:nvSpPr>
        <p:spPr>
          <a:xfrm>
            <a:off x="7152239" y="962025"/>
            <a:ext cx="2473028" cy="374015"/>
          </a:xfrm>
          <a:prstGeom prst="rect">
            <a:avLst/>
          </a:prstGeom>
        </p:spPr>
        <p:txBody>
          <a:bodyPr lIns="0" tIns="0" rIns="0" bIns="0" rtlCol="0" anchor="t">
            <a:spAutoFit/>
          </a:bodyPr>
          <a:lstStyle/>
          <a:p>
            <a:pPr algn="ctr">
              <a:lnSpc>
                <a:spcPts val="2664"/>
              </a:lnSpc>
              <a:spcBef>
                <a:spcPct val="0"/>
              </a:spcBef>
            </a:pPr>
            <a:r>
              <a:rPr lang="en-US" sz="2049">
                <a:solidFill>
                  <a:srgbClr val="191919"/>
                </a:solidFill>
                <a:latin typeface="Arial Bold"/>
              </a:rPr>
              <a:t>INVESTMENT COST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760322" y="-28824"/>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85C1F5"/>
            </a:solidFill>
          </p:spPr>
        </p:sp>
        <p:sp>
          <p:nvSpPr>
            <p:cNvPr id="5" name="TextBox 5"/>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929623" y="3442596"/>
            <a:ext cx="4473739" cy="636748"/>
            <a:chOff x="0" y="0"/>
            <a:chExt cx="1178269" cy="167703"/>
          </a:xfrm>
        </p:grpSpPr>
        <p:sp>
          <p:nvSpPr>
            <p:cNvPr id="7" name="Freeform 7"/>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85C1F5"/>
            </a:solidFill>
          </p:spPr>
        </p:sp>
        <p:sp>
          <p:nvSpPr>
            <p:cNvPr id="8" name="TextBox 8"/>
            <p:cNvSpPr txBox="1"/>
            <p:nvPr/>
          </p:nvSpPr>
          <p:spPr>
            <a:xfrm>
              <a:off x="0" y="-76200"/>
              <a:ext cx="1178269" cy="243903"/>
            </a:xfrm>
            <a:prstGeom prst="rect">
              <a:avLst/>
            </a:prstGeom>
          </p:spPr>
          <p:txBody>
            <a:bodyPr lIns="50800" tIns="50800" rIns="50800" bIns="50800" rtlCol="0" anchor="ctr"/>
            <a:lstStyle/>
            <a:p>
              <a:pPr marL="0" lvl="0" indent="0" algn="ctr">
                <a:lnSpc>
                  <a:spcPts val="2872"/>
                </a:lnSpc>
                <a:spcBef>
                  <a:spcPct val="0"/>
                </a:spcBef>
              </a:pPr>
              <a:r>
                <a:rPr lang="en-US" sz="2081" spc="20">
                  <a:solidFill>
                    <a:srgbClr val="FFFFFF"/>
                  </a:solidFill>
                  <a:latin typeface="Arial Bold Italics"/>
                </a:rPr>
                <a:t>Problem 1</a:t>
              </a:r>
            </a:p>
          </p:txBody>
        </p:sp>
      </p:grpSp>
      <p:grpSp>
        <p:nvGrpSpPr>
          <p:cNvPr id="9" name="Group 9"/>
          <p:cNvGrpSpPr/>
          <p:nvPr/>
        </p:nvGrpSpPr>
        <p:grpSpPr>
          <a:xfrm>
            <a:off x="1929623" y="7902043"/>
            <a:ext cx="4473739" cy="1356257"/>
            <a:chOff x="0" y="0"/>
            <a:chExt cx="1178269" cy="357204"/>
          </a:xfrm>
        </p:grpSpPr>
        <p:sp>
          <p:nvSpPr>
            <p:cNvPr id="10" name="Freeform 10"/>
            <p:cNvSpPr/>
            <p:nvPr/>
          </p:nvSpPr>
          <p:spPr>
            <a:xfrm>
              <a:off x="0" y="0"/>
              <a:ext cx="1178269" cy="357204"/>
            </a:xfrm>
            <a:custGeom>
              <a:avLst/>
              <a:gdLst/>
              <a:ahLst/>
              <a:cxnLst/>
              <a:rect l="l" t="t" r="r" b="b"/>
              <a:pathLst>
                <a:path w="1178269" h="357204">
                  <a:moveTo>
                    <a:pt x="0" y="0"/>
                  </a:moveTo>
                  <a:lnTo>
                    <a:pt x="1178269" y="0"/>
                  </a:lnTo>
                  <a:lnTo>
                    <a:pt x="1178269" y="357204"/>
                  </a:lnTo>
                  <a:lnTo>
                    <a:pt x="0" y="357204"/>
                  </a:lnTo>
                  <a:close/>
                </a:path>
              </a:pathLst>
            </a:custGeom>
            <a:solidFill>
              <a:srgbClr val="85C1F5"/>
            </a:solidFill>
          </p:spPr>
        </p:sp>
        <p:sp>
          <p:nvSpPr>
            <p:cNvPr id="11" name="TextBox 11"/>
            <p:cNvSpPr txBox="1"/>
            <p:nvPr/>
          </p:nvSpPr>
          <p:spPr>
            <a:xfrm>
              <a:off x="0" y="-19050"/>
              <a:ext cx="1178269" cy="376254"/>
            </a:xfrm>
            <a:prstGeom prst="rect">
              <a:avLst/>
            </a:prstGeom>
          </p:spPr>
          <p:txBody>
            <a:bodyPr lIns="114300" tIns="114300" rIns="114300" bIns="114300" rtlCol="0" anchor="ctr"/>
            <a:lstStyle/>
            <a:p>
              <a:pPr marL="0" lvl="0" indent="0" algn="ctr">
                <a:lnSpc>
                  <a:spcPts val="2070"/>
                </a:lnSpc>
                <a:spcBef>
                  <a:spcPct val="0"/>
                </a:spcBef>
              </a:pPr>
              <a:endParaRPr/>
            </a:p>
          </p:txBody>
        </p:sp>
      </p:grpSp>
      <p:grpSp>
        <p:nvGrpSpPr>
          <p:cNvPr id="12" name="Group 12"/>
          <p:cNvGrpSpPr/>
          <p:nvPr/>
        </p:nvGrpSpPr>
        <p:grpSpPr>
          <a:xfrm>
            <a:off x="6906074" y="3442596"/>
            <a:ext cx="4473739" cy="636748"/>
            <a:chOff x="0" y="0"/>
            <a:chExt cx="1178269" cy="167703"/>
          </a:xfrm>
        </p:grpSpPr>
        <p:sp>
          <p:nvSpPr>
            <p:cNvPr id="13" name="Freeform 13"/>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85C1F5"/>
            </a:solidFill>
          </p:spPr>
        </p:sp>
        <p:sp>
          <p:nvSpPr>
            <p:cNvPr id="14" name="TextBox 14"/>
            <p:cNvSpPr txBox="1"/>
            <p:nvPr/>
          </p:nvSpPr>
          <p:spPr>
            <a:xfrm>
              <a:off x="0" y="-76200"/>
              <a:ext cx="1178269" cy="243903"/>
            </a:xfrm>
            <a:prstGeom prst="rect">
              <a:avLst/>
            </a:prstGeom>
          </p:spPr>
          <p:txBody>
            <a:bodyPr lIns="50800" tIns="50800" rIns="50800" bIns="50800" rtlCol="0" anchor="ctr"/>
            <a:lstStyle/>
            <a:p>
              <a:pPr marL="0" lvl="0" indent="0" algn="ctr">
                <a:lnSpc>
                  <a:spcPts val="2872"/>
                </a:lnSpc>
                <a:spcBef>
                  <a:spcPct val="0"/>
                </a:spcBef>
              </a:pPr>
              <a:r>
                <a:rPr lang="en-US" sz="2081" spc="20">
                  <a:solidFill>
                    <a:srgbClr val="FFFFFF"/>
                  </a:solidFill>
                  <a:latin typeface="Arial Bold Italics"/>
                </a:rPr>
                <a:t>Problem 2</a:t>
              </a:r>
            </a:p>
          </p:txBody>
        </p:sp>
      </p:grpSp>
      <p:grpSp>
        <p:nvGrpSpPr>
          <p:cNvPr id="15" name="Group 15"/>
          <p:cNvGrpSpPr/>
          <p:nvPr/>
        </p:nvGrpSpPr>
        <p:grpSpPr>
          <a:xfrm>
            <a:off x="6906074" y="7902043"/>
            <a:ext cx="4473739" cy="1621376"/>
            <a:chOff x="0" y="0"/>
            <a:chExt cx="1178269" cy="427029"/>
          </a:xfrm>
        </p:grpSpPr>
        <p:sp>
          <p:nvSpPr>
            <p:cNvPr id="16" name="Freeform 16"/>
            <p:cNvSpPr/>
            <p:nvPr/>
          </p:nvSpPr>
          <p:spPr>
            <a:xfrm>
              <a:off x="0" y="0"/>
              <a:ext cx="1178269" cy="427029"/>
            </a:xfrm>
            <a:custGeom>
              <a:avLst/>
              <a:gdLst/>
              <a:ahLst/>
              <a:cxnLst/>
              <a:rect l="l" t="t" r="r" b="b"/>
              <a:pathLst>
                <a:path w="1178269" h="427029">
                  <a:moveTo>
                    <a:pt x="0" y="0"/>
                  </a:moveTo>
                  <a:lnTo>
                    <a:pt x="1178269" y="0"/>
                  </a:lnTo>
                  <a:lnTo>
                    <a:pt x="1178269" y="427029"/>
                  </a:lnTo>
                  <a:lnTo>
                    <a:pt x="0" y="427029"/>
                  </a:lnTo>
                  <a:close/>
                </a:path>
              </a:pathLst>
            </a:custGeom>
            <a:solidFill>
              <a:srgbClr val="85C1F5"/>
            </a:solidFill>
          </p:spPr>
        </p:sp>
        <p:sp>
          <p:nvSpPr>
            <p:cNvPr id="17" name="TextBox 17"/>
            <p:cNvSpPr txBox="1"/>
            <p:nvPr/>
          </p:nvSpPr>
          <p:spPr>
            <a:xfrm>
              <a:off x="0" y="-76200"/>
              <a:ext cx="1178269" cy="503229"/>
            </a:xfrm>
            <a:prstGeom prst="rect">
              <a:avLst/>
            </a:prstGeom>
          </p:spPr>
          <p:txBody>
            <a:bodyPr lIns="114300" tIns="114300" rIns="114300" bIns="114300" rtlCol="0" anchor="ctr"/>
            <a:lstStyle/>
            <a:p>
              <a:pPr algn="ctr">
                <a:lnSpc>
                  <a:spcPts val="2759"/>
                </a:lnSpc>
              </a:pPr>
              <a:r>
                <a:rPr lang="en-US" sz="1999" spc="19">
                  <a:solidFill>
                    <a:srgbClr val="000000"/>
                  </a:solidFill>
                  <a:latin typeface="Arial Bold"/>
                </a:rPr>
                <a:t>People are prone to accidents due to not following road signs and being unaware of it.</a:t>
              </a:r>
            </a:p>
            <a:p>
              <a:pPr marL="0" lvl="0" indent="0" algn="ctr">
                <a:lnSpc>
                  <a:spcPts val="2759"/>
                </a:lnSpc>
                <a:spcBef>
                  <a:spcPct val="0"/>
                </a:spcBef>
              </a:pPr>
              <a:endParaRPr lang="en-US" sz="1999" spc="19">
                <a:solidFill>
                  <a:srgbClr val="000000"/>
                </a:solidFill>
                <a:latin typeface="Arial Bold"/>
              </a:endParaRPr>
            </a:p>
          </p:txBody>
        </p:sp>
      </p:grpSp>
      <p:grpSp>
        <p:nvGrpSpPr>
          <p:cNvPr id="18" name="Group 18"/>
          <p:cNvGrpSpPr/>
          <p:nvPr/>
        </p:nvGrpSpPr>
        <p:grpSpPr>
          <a:xfrm>
            <a:off x="11884638" y="3442596"/>
            <a:ext cx="4473739" cy="636748"/>
            <a:chOff x="0" y="0"/>
            <a:chExt cx="1178269" cy="167703"/>
          </a:xfrm>
        </p:grpSpPr>
        <p:sp>
          <p:nvSpPr>
            <p:cNvPr id="19" name="Freeform 19"/>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85C1F5"/>
            </a:solidFill>
          </p:spPr>
        </p:sp>
        <p:sp>
          <p:nvSpPr>
            <p:cNvPr id="20" name="TextBox 20"/>
            <p:cNvSpPr txBox="1"/>
            <p:nvPr/>
          </p:nvSpPr>
          <p:spPr>
            <a:xfrm>
              <a:off x="0" y="-76200"/>
              <a:ext cx="1178269" cy="243903"/>
            </a:xfrm>
            <a:prstGeom prst="rect">
              <a:avLst/>
            </a:prstGeom>
          </p:spPr>
          <p:txBody>
            <a:bodyPr lIns="50800" tIns="50800" rIns="50800" bIns="50800" rtlCol="0" anchor="ctr"/>
            <a:lstStyle/>
            <a:p>
              <a:pPr marL="0" lvl="0" indent="0" algn="ctr">
                <a:lnSpc>
                  <a:spcPts val="2872"/>
                </a:lnSpc>
                <a:spcBef>
                  <a:spcPct val="0"/>
                </a:spcBef>
              </a:pPr>
              <a:r>
                <a:rPr lang="en-US" sz="2081" spc="20">
                  <a:solidFill>
                    <a:srgbClr val="FFFFFF"/>
                  </a:solidFill>
                  <a:latin typeface="Arial Bold Italics"/>
                </a:rPr>
                <a:t>Problem 3</a:t>
              </a:r>
            </a:p>
          </p:txBody>
        </p:sp>
      </p:grpSp>
      <p:grpSp>
        <p:nvGrpSpPr>
          <p:cNvPr id="21" name="Group 21"/>
          <p:cNvGrpSpPr/>
          <p:nvPr/>
        </p:nvGrpSpPr>
        <p:grpSpPr>
          <a:xfrm>
            <a:off x="11884638" y="7960049"/>
            <a:ext cx="4473739" cy="1563370"/>
            <a:chOff x="0" y="0"/>
            <a:chExt cx="1178269" cy="411752"/>
          </a:xfrm>
        </p:grpSpPr>
        <p:sp>
          <p:nvSpPr>
            <p:cNvPr id="22" name="Freeform 22"/>
            <p:cNvSpPr/>
            <p:nvPr/>
          </p:nvSpPr>
          <p:spPr>
            <a:xfrm>
              <a:off x="0" y="0"/>
              <a:ext cx="1178269" cy="411752"/>
            </a:xfrm>
            <a:custGeom>
              <a:avLst/>
              <a:gdLst/>
              <a:ahLst/>
              <a:cxnLst/>
              <a:rect l="l" t="t" r="r" b="b"/>
              <a:pathLst>
                <a:path w="1178269" h="411752">
                  <a:moveTo>
                    <a:pt x="0" y="0"/>
                  </a:moveTo>
                  <a:lnTo>
                    <a:pt x="1178269" y="0"/>
                  </a:lnTo>
                  <a:lnTo>
                    <a:pt x="1178269" y="411752"/>
                  </a:lnTo>
                  <a:lnTo>
                    <a:pt x="0" y="411752"/>
                  </a:lnTo>
                  <a:close/>
                </a:path>
              </a:pathLst>
            </a:custGeom>
            <a:solidFill>
              <a:srgbClr val="85C1F5"/>
            </a:solidFill>
          </p:spPr>
        </p:sp>
        <p:sp>
          <p:nvSpPr>
            <p:cNvPr id="23" name="TextBox 23"/>
            <p:cNvSpPr txBox="1"/>
            <p:nvPr/>
          </p:nvSpPr>
          <p:spPr>
            <a:xfrm>
              <a:off x="0" y="-76200"/>
              <a:ext cx="1178269" cy="487952"/>
            </a:xfrm>
            <a:prstGeom prst="rect">
              <a:avLst/>
            </a:prstGeom>
          </p:spPr>
          <p:txBody>
            <a:bodyPr lIns="114300" tIns="114300" rIns="114300" bIns="114300" rtlCol="0" anchor="ctr"/>
            <a:lstStyle/>
            <a:p>
              <a:pPr marL="0" lvl="0" indent="0" algn="ctr">
                <a:lnSpc>
                  <a:spcPts val="2759"/>
                </a:lnSpc>
                <a:spcBef>
                  <a:spcPct val="0"/>
                </a:spcBef>
              </a:pPr>
              <a:r>
                <a:rPr lang="en-US" sz="1999" spc="19">
                  <a:solidFill>
                    <a:srgbClr val="000000"/>
                  </a:solidFill>
                  <a:latin typeface="Arial Bold"/>
                </a:rPr>
                <a:t>Some drivers may not be aware of or choose to disregard the specific hours during which school zone rules are in effect.</a:t>
              </a:r>
            </a:p>
          </p:txBody>
        </p:sp>
      </p:grpSp>
      <p:sp>
        <p:nvSpPr>
          <p:cNvPr id="24" name="Freeform 24"/>
          <p:cNvSpPr/>
          <p:nvPr/>
        </p:nvSpPr>
        <p:spPr>
          <a:xfrm>
            <a:off x="16617820" y="-2058178"/>
            <a:ext cx="4116356" cy="4116356"/>
          </a:xfrm>
          <a:custGeom>
            <a:avLst/>
            <a:gdLst/>
            <a:ahLst/>
            <a:cxnLst/>
            <a:rect l="l" t="t" r="r" b="b"/>
            <a:pathLst>
              <a:path w="4116356" h="4116356">
                <a:moveTo>
                  <a:pt x="0" y="0"/>
                </a:moveTo>
                <a:lnTo>
                  <a:pt x="4116356" y="0"/>
                </a:lnTo>
                <a:lnTo>
                  <a:pt x="4116356"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Freeform 25"/>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rot="-791763">
            <a:off x="-697137" y="-486092"/>
            <a:ext cx="6090991" cy="3133086"/>
          </a:xfrm>
          <a:custGeom>
            <a:avLst/>
            <a:gdLst/>
            <a:ahLst/>
            <a:cxnLst/>
            <a:rect l="l" t="t" r="r" b="b"/>
            <a:pathLst>
              <a:path w="6090991" h="3133086">
                <a:moveTo>
                  <a:pt x="0" y="0"/>
                </a:moveTo>
                <a:lnTo>
                  <a:pt x="6090992" y="0"/>
                </a:lnTo>
                <a:lnTo>
                  <a:pt x="6090992" y="3133086"/>
                </a:lnTo>
                <a:lnTo>
                  <a:pt x="0" y="3133086"/>
                </a:lnTo>
                <a:lnTo>
                  <a:pt x="0" y="0"/>
                </a:lnTo>
                <a:close/>
              </a:path>
            </a:pathLst>
          </a:custGeom>
          <a:blipFill>
            <a:blip r:embed="rId5"/>
            <a:stretch>
              <a:fillRect r="-2876"/>
            </a:stretch>
          </a:blipFill>
        </p:spPr>
      </p:sp>
      <p:sp>
        <p:nvSpPr>
          <p:cNvPr id="27" name="Freeform 27"/>
          <p:cNvSpPr/>
          <p:nvPr/>
        </p:nvSpPr>
        <p:spPr>
          <a:xfrm>
            <a:off x="1929623" y="4079343"/>
            <a:ext cx="4473739" cy="3880706"/>
          </a:xfrm>
          <a:custGeom>
            <a:avLst/>
            <a:gdLst/>
            <a:ahLst/>
            <a:cxnLst/>
            <a:rect l="l" t="t" r="r" b="b"/>
            <a:pathLst>
              <a:path w="4473739" h="3880706">
                <a:moveTo>
                  <a:pt x="0" y="0"/>
                </a:moveTo>
                <a:lnTo>
                  <a:pt x="4473739" y="0"/>
                </a:lnTo>
                <a:lnTo>
                  <a:pt x="4473739" y="3880706"/>
                </a:lnTo>
                <a:lnTo>
                  <a:pt x="0" y="3880706"/>
                </a:lnTo>
                <a:lnTo>
                  <a:pt x="0" y="0"/>
                </a:lnTo>
                <a:close/>
              </a:path>
            </a:pathLst>
          </a:custGeom>
          <a:blipFill>
            <a:blip r:embed="rId6"/>
            <a:stretch>
              <a:fillRect l="-7975" r="-22140"/>
            </a:stretch>
          </a:blipFill>
        </p:spPr>
      </p:sp>
      <p:sp>
        <p:nvSpPr>
          <p:cNvPr id="28" name="Freeform 28"/>
          <p:cNvSpPr/>
          <p:nvPr/>
        </p:nvSpPr>
        <p:spPr>
          <a:xfrm>
            <a:off x="6906074" y="4079343"/>
            <a:ext cx="4473739" cy="3822699"/>
          </a:xfrm>
          <a:custGeom>
            <a:avLst/>
            <a:gdLst/>
            <a:ahLst/>
            <a:cxnLst/>
            <a:rect l="l" t="t" r="r" b="b"/>
            <a:pathLst>
              <a:path w="4473739" h="3822699">
                <a:moveTo>
                  <a:pt x="0" y="0"/>
                </a:moveTo>
                <a:lnTo>
                  <a:pt x="4473739" y="0"/>
                </a:lnTo>
                <a:lnTo>
                  <a:pt x="4473739" y="3822700"/>
                </a:lnTo>
                <a:lnTo>
                  <a:pt x="0" y="3822700"/>
                </a:lnTo>
                <a:lnTo>
                  <a:pt x="0" y="0"/>
                </a:lnTo>
                <a:close/>
              </a:path>
            </a:pathLst>
          </a:custGeom>
          <a:blipFill>
            <a:blip r:embed="rId7"/>
            <a:stretch>
              <a:fillRect l="-3304" r="-79611"/>
            </a:stretch>
          </a:blipFill>
        </p:spPr>
      </p:sp>
      <p:sp>
        <p:nvSpPr>
          <p:cNvPr id="29" name="Freeform 29"/>
          <p:cNvSpPr/>
          <p:nvPr/>
        </p:nvSpPr>
        <p:spPr>
          <a:xfrm>
            <a:off x="11884638" y="4079343"/>
            <a:ext cx="4473739" cy="3880706"/>
          </a:xfrm>
          <a:custGeom>
            <a:avLst/>
            <a:gdLst/>
            <a:ahLst/>
            <a:cxnLst/>
            <a:rect l="l" t="t" r="r" b="b"/>
            <a:pathLst>
              <a:path w="4473739" h="3880706">
                <a:moveTo>
                  <a:pt x="0" y="0"/>
                </a:moveTo>
                <a:lnTo>
                  <a:pt x="4473739" y="0"/>
                </a:lnTo>
                <a:lnTo>
                  <a:pt x="4473739" y="3880706"/>
                </a:lnTo>
                <a:lnTo>
                  <a:pt x="0" y="3880706"/>
                </a:lnTo>
                <a:lnTo>
                  <a:pt x="0" y="0"/>
                </a:lnTo>
                <a:close/>
              </a:path>
            </a:pathLst>
          </a:custGeom>
          <a:blipFill>
            <a:blip r:embed="rId8"/>
            <a:stretch>
              <a:fillRect l="-688" t="-29723" r="-79259" b="-8323"/>
            </a:stretch>
          </a:blipFill>
        </p:spPr>
      </p:sp>
      <p:sp>
        <p:nvSpPr>
          <p:cNvPr id="30" name="TextBox 30"/>
          <p:cNvSpPr txBox="1"/>
          <p:nvPr/>
        </p:nvSpPr>
        <p:spPr>
          <a:xfrm>
            <a:off x="2737893" y="992256"/>
            <a:ext cx="10713642" cy="373380"/>
          </a:xfrm>
          <a:prstGeom prst="rect">
            <a:avLst/>
          </a:prstGeom>
        </p:spPr>
        <p:txBody>
          <a:bodyPr lIns="0" tIns="0" rIns="0" bIns="0" rtlCol="0" anchor="t">
            <a:spAutoFit/>
          </a:bodyPr>
          <a:lstStyle/>
          <a:p>
            <a:pPr algn="ctr">
              <a:lnSpc>
                <a:spcPts val="2760"/>
              </a:lnSpc>
            </a:pPr>
            <a:r>
              <a:rPr lang="en-US" sz="2000" spc="196">
                <a:solidFill>
                  <a:srgbClr val="000000"/>
                </a:solidFill>
                <a:latin typeface="Arial Bold"/>
              </a:rPr>
              <a:t>PROBLEM</a:t>
            </a:r>
          </a:p>
        </p:txBody>
      </p:sp>
      <p:sp>
        <p:nvSpPr>
          <p:cNvPr id="31" name="TextBox 31"/>
          <p:cNvSpPr txBox="1"/>
          <p:nvPr/>
        </p:nvSpPr>
        <p:spPr>
          <a:xfrm>
            <a:off x="1937035" y="3067186"/>
            <a:ext cx="4473739" cy="365125"/>
          </a:xfrm>
          <a:prstGeom prst="rect">
            <a:avLst/>
          </a:prstGeom>
        </p:spPr>
        <p:txBody>
          <a:bodyPr lIns="0" tIns="0" rIns="0" bIns="0" rtlCol="0" anchor="t">
            <a:spAutoFit/>
          </a:bodyPr>
          <a:lstStyle/>
          <a:p>
            <a:pPr algn="ctr">
              <a:lnSpc>
                <a:spcPts val="2600"/>
              </a:lnSpc>
              <a:spcBef>
                <a:spcPct val="0"/>
              </a:spcBef>
            </a:pPr>
            <a:r>
              <a:rPr lang="en-US" sz="2000">
                <a:solidFill>
                  <a:srgbClr val="000000"/>
                </a:solidFill>
                <a:latin typeface="Arial Bold"/>
              </a:rPr>
              <a:t>VEHICLE COLLISION</a:t>
            </a:r>
          </a:p>
        </p:txBody>
      </p:sp>
      <p:sp>
        <p:nvSpPr>
          <p:cNvPr id="32" name="TextBox 32"/>
          <p:cNvSpPr txBox="1"/>
          <p:nvPr/>
        </p:nvSpPr>
        <p:spPr>
          <a:xfrm>
            <a:off x="6658294" y="3084966"/>
            <a:ext cx="4853109" cy="365125"/>
          </a:xfrm>
          <a:prstGeom prst="rect">
            <a:avLst/>
          </a:prstGeom>
        </p:spPr>
        <p:txBody>
          <a:bodyPr lIns="0" tIns="0" rIns="0" bIns="0" rtlCol="0" anchor="t">
            <a:spAutoFit/>
          </a:bodyPr>
          <a:lstStyle/>
          <a:p>
            <a:pPr algn="ctr">
              <a:lnSpc>
                <a:spcPts val="2600"/>
              </a:lnSpc>
              <a:spcBef>
                <a:spcPct val="0"/>
              </a:spcBef>
            </a:pPr>
            <a:r>
              <a:rPr lang="en-US" sz="2000">
                <a:solidFill>
                  <a:srgbClr val="000000"/>
                </a:solidFill>
                <a:latin typeface="Arial Bold"/>
              </a:rPr>
              <a:t>LACKING ROAD SIGNS AWARENESS</a:t>
            </a:r>
          </a:p>
        </p:txBody>
      </p:sp>
      <p:sp>
        <p:nvSpPr>
          <p:cNvPr id="33" name="TextBox 33"/>
          <p:cNvSpPr txBox="1"/>
          <p:nvPr/>
        </p:nvSpPr>
        <p:spPr>
          <a:xfrm>
            <a:off x="11680221" y="3084966"/>
            <a:ext cx="5786438" cy="365125"/>
          </a:xfrm>
          <a:prstGeom prst="rect">
            <a:avLst/>
          </a:prstGeom>
        </p:spPr>
        <p:txBody>
          <a:bodyPr lIns="0" tIns="0" rIns="0" bIns="0" rtlCol="0" anchor="t">
            <a:spAutoFit/>
          </a:bodyPr>
          <a:lstStyle/>
          <a:p>
            <a:pPr algn="ctr">
              <a:lnSpc>
                <a:spcPts val="2600"/>
              </a:lnSpc>
              <a:spcBef>
                <a:spcPct val="0"/>
              </a:spcBef>
            </a:pPr>
            <a:r>
              <a:rPr lang="en-US" sz="2000">
                <a:solidFill>
                  <a:srgbClr val="000000"/>
                </a:solidFill>
                <a:latin typeface="Arial Bold"/>
              </a:rPr>
              <a:t>NO SAFETY IN PEDESTRIAN PRIORITY AREAS </a:t>
            </a:r>
          </a:p>
        </p:txBody>
      </p:sp>
      <p:sp>
        <p:nvSpPr>
          <p:cNvPr id="34" name="TextBox 34"/>
          <p:cNvSpPr txBox="1"/>
          <p:nvPr/>
        </p:nvSpPr>
        <p:spPr>
          <a:xfrm>
            <a:off x="1920098" y="7902899"/>
            <a:ext cx="4481152" cy="1663166"/>
          </a:xfrm>
          <a:prstGeom prst="rect">
            <a:avLst/>
          </a:prstGeom>
        </p:spPr>
        <p:txBody>
          <a:bodyPr lIns="0" tIns="0" rIns="0" bIns="0" rtlCol="0" anchor="t">
            <a:spAutoFit/>
          </a:bodyPr>
          <a:lstStyle/>
          <a:p>
            <a:pPr algn="ctr">
              <a:lnSpc>
                <a:spcPts val="2604"/>
              </a:lnSpc>
              <a:spcBef>
                <a:spcPct val="0"/>
              </a:spcBef>
            </a:pPr>
            <a:r>
              <a:rPr lang="en-US" sz="2003">
                <a:solidFill>
                  <a:srgbClr val="000000"/>
                </a:solidFill>
                <a:latin typeface="Arial Bold"/>
              </a:rPr>
              <a:t> Majority of accidents are occurred during night times and this is because of  the lack of seeing and not following the road signs. </a:t>
            </a:r>
          </a:p>
          <a:p>
            <a:pPr algn="ctr">
              <a:lnSpc>
                <a:spcPts val="2604"/>
              </a:lnSpc>
              <a:spcBef>
                <a:spcPct val="0"/>
              </a:spcBef>
            </a:pPr>
            <a:endParaRPr lang="en-US" sz="2003">
              <a:solidFill>
                <a:srgbClr val="000000"/>
              </a:solidFill>
              <a:latin typeface="Arial Bold"/>
            </a:endParaRPr>
          </a:p>
        </p:txBody>
      </p:sp>
      <p:sp>
        <p:nvSpPr>
          <p:cNvPr id="35" name="TextBox 35"/>
          <p:cNvSpPr txBox="1"/>
          <p:nvPr/>
        </p:nvSpPr>
        <p:spPr>
          <a:xfrm>
            <a:off x="2737893" y="9575590"/>
            <a:ext cx="13090922" cy="374015"/>
          </a:xfrm>
          <a:prstGeom prst="rect">
            <a:avLst/>
          </a:prstGeom>
        </p:spPr>
        <p:txBody>
          <a:bodyPr lIns="0" tIns="0" rIns="0" bIns="0" rtlCol="0" anchor="t">
            <a:spAutoFit/>
          </a:bodyPr>
          <a:lstStyle/>
          <a:p>
            <a:pPr algn="ctr">
              <a:lnSpc>
                <a:spcPts val="2664"/>
              </a:lnSpc>
              <a:spcBef>
                <a:spcPct val="0"/>
              </a:spcBef>
            </a:pPr>
            <a:r>
              <a:rPr lang="en-US" sz="2049">
                <a:solidFill>
                  <a:srgbClr val="000000"/>
                </a:solidFill>
                <a:latin typeface="Arial Bold"/>
              </a:rPr>
              <a:t>India recorded the highest number of road crash fatalities,462 deaths per day or one every three minutes. </a:t>
            </a:r>
          </a:p>
        </p:txBody>
      </p:sp>
      <p:sp>
        <p:nvSpPr>
          <p:cNvPr id="36" name="TextBox 36"/>
          <p:cNvSpPr txBox="1"/>
          <p:nvPr/>
        </p:nvSpPr>
        <p:spPr>
          <a:xfrm>
            <a:off x="10285250" y="496638"/>
            <a:ext cx="6332570" cy="1374140"/>
          </a:xfrm>
          <a:prstGeom prst="rect">
            <a:avLst/>
          </a:prstGeom>
        </p:spPr>
        <p:txBody>
          <a:bodyPr lIns="0" tIns="0" rIns="0" bIns="0" rtlCol="0" anchor="t">
            <a:spAutoFit/>
          </a:bodyPr>
          <a:lstStyle/>
          <a:p>
            <a:pPr algn="ctr">
              <a:lnSpc>
                <a:spcPts val="2664"/>
              </a:lnSpc>
              <a:spcBef>
                <a:spcPct val="0"/>
              </a:spcBef>
            </a:pPr>
            <a:r>
              <a:rPr lang="en-US" sz="2049">
                <a:solidFill>
                  <a:srgbClr val="000000"/>
                </a:solidFill>
                <a:latin typeface="Arial Bold"/>
              </a:rPr>
              <a:t>Source:https://timesofindia.indiatimes.com/india/record-1-68-lakh-road-accident-deaths-in-2022-1-every-3-minute/articleshow/104384010.cms?from=mdr</a:t>
            </a: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6887962" y="5985119"/>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99DB"/>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2262642" y="-3904566"/>
            <a:ext cx="8637895" cy="863789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1F5"/>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p:cNvGrpSpPr/>
          <p:nvPr/>
        </p:nvGrpSpPr>
        <p:grpSpPr>
          <a:xfrm>
            <a:off x="7461103" y="1342561"/>
            <a:ext cx="1164616" cy="1910409"/>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85C1F5"/>
            </a:solidFill>
          </p:spPr>
        </p:sp>
      </p:grpSp>
      <p:grpSp>
        <p:nvGrpSpPr>
          <p:cNvPr id="12" name="Group 12"/>
          <p:cNvGrpSpPr/>
          <p:nvPr/>
        </p:nvGrpSpPr>
        <p:grpSpPr>
          <a:xfrm>
            <a:off x="7601480" y="1995347"/>
            <a:ext cx="325815" cy="605415"/>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85C1F5"/>
            </a:solidFill>
          </p:spPr>
        </p:sp>
      </p:grpSp>
      <p:grpSp>
        <p:nvGrpSpPr>
          <p:cNvPr id="14" name="Group 14"/>
          <p:cNvGrpSpPr/>
          <p:nvPr/>
        </p:nvGrpSpPr>
        <p:grpSpPr>
          <a:xfrm>
            <a:off x="8043410" y="1521189"/>
            <a:ext cx="5916664" cy="1537801"/>
            <a:chOff x="0" y="0"/>
            <a:chExt cx="7374240" cy="1916640"/>
          </a:xfrm>
        </p:grpSpPr>
        <p:sp>
          <p:nvSpPr>
            <p:cNvPr id="15" name="Freeform 15"/>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85C1F5"/>
            </a:solidFill>
          </p:spPr>
        </p:sp>
      </p:grpSp>
      <p:grpSp>
        <p:nvGrpSpPr>
          <p:cNvPr id="16" name="Group 16"/>
          <p:cNvGrpSpPr/>
          <p:nvPr/>
        </p:nvGrpSpPr>
        <p:grpSpPr>
          <a:xfrm>
            <a:off x="11019362" y="3252970"/>
            <a:ext cx="1165193" cy="1910409"/>
            <a:chOff x="0" y="0"/>
            <a:chExt cx="1452240" cy="2381040"/>
          </a:xfrm>
        </p:grpSpPr>
        <p:sp>
          <p:nvSpPr>
            <p:cNvPr id="17" name="Freeform 17"/>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85C1F5"/>
            </a:solidFill>
          </p:spPr>
        </p:sp>
      </p:grpSp>
      <p:grpSp>
        <p:nvGrpSpPr>
          <p:cNvPr id="18" name="Group 18"/>
          <p:cNvGrpSpPr/>
          <p:nvPr/>
        </p:nvGrpSpPr>
        <p:grpSpPr>
          <a:xfrm>
            <a:off x="11601958" y="3883226"/>
            <a:ext cx="325815" cy="605415"/>
            <a:chOff x="0" y="0"/>
            <a:chExt cx="406080" cy="754560"/>
          </a:xfrm>
        </p:grpSpPr>
        <p:sp>
          <p:nvSpPr>
            <p:cNvPr id="19" name="Freeform 19"/>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85C1F5"/>
            </a:solidFill>
          </p:spPr>
        </p:sp>
      </p:grpSp>
      <p:grpSp>
        <p:nvGrpSpPr>
          <p:cNvPr id="20" name="Group 20"/>
          <p:cNvGrpSpPr/>
          <p:nvPr/>
        </p:nvGrpSpPr>
        <p:grpSpPr>
          <a:xfrm>
            <a:off x="5666231" y="3407790"/>
            <a:ext cx="5918974" cy="1537801"/>
            <a:chOff x="0" y="0"/>
            <a:chExt cx="7377120" cy="1916640"/>
          </a:xfrm>
        </p:grpSpPr>
        <p:sp>
          <p:nvSpPr>
            <p:cNvPr id="21" name="Freeform 21"/>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85C1F5"/>
            </a:solidFill>
          </p:spPr>
        </p:sp>
      </p:grpSp>
      <p:grpSp>
        <p:nvGrpSpPr>
          <p:cNvPr id="22" name="Group 22"/>
          <p:cNvGrpSpPr/>
          <p:nvPr/>
        </p:nvGrpSpPr>
        <p:grpSpPr>
          <a:xfrm>
            <a:off x="7244243" y="5562368"/>
            <a:ext cx="1062264" cy="1742513"/>
            <a:chOff x="0" y="0"/>
            <a:chExt cx="1451520" cy="2381040"/>
          </a:xfrm>
        </p:grpSpPr>
        <p:sp>
          <p:nvSpPr>
            <p:cNvPr id="23" name="Freeform 23"/>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85C1F5"/>
            </a:solidFill>
          </p:spPr>
        </p:sp>
      </p:grpSp>
      <p:grpSp>
        <p:nvGrpSpPr>
          <p:cNvPr id="24" name="Group 24"/>
          <p:cNvGrpSpPr/>
          <p:nvPr/>
        </p:nvGrpSpPr>
        <p:grpSpPr>
          <a:xfrm>
            <a:off x="7449560" y="6112798"/>
            <a:ext cx="325815" cy="605415"/>
            <a:chOff x="0" y="0"/>
            <a:chExt cx="406080" cy="754560"/>
          </a:xfrm>
        </p:grpSpPr>
        <p:sp>
          <p:nvSpPr>
            <p:cNvPr id="25" name="Freeform 25"/>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85C1F5"/>
            </a:solidFill>
          </p:spPr>
        </p:sp>
      </p:grpSp>
      <p:grpSp>
        <p:nvGrpSpPr>
          <p:cNvPr id="26" name="Group 26"/>
          <p:cNvGrpSpPr/>
          <p:nvPr/>
        </p:nvGrpSpPr>
        <p:grpSpPr>
          <a:xfrm>
            <a:off x="7755734" y="5637362"/>
            <a:ext cx="5916664" cy="1537801"/>
            <a:chOff x="0" y="0"/>
            <a:chExt cx="7374240" cy="1916640"/>
          </a:xfrm>
        </p:grpSpPr>
        <p:sp>
          <p:nvSpPr>
            <p:cNvPr id="27" name="Freeform 27"/>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85C1F5"/>
            </a:solidFill>
          </p:spPr>
        </p:sp>
      </p:grpSp>
      <p:grpSp>
        <p:nvGrpSpPr>
          <p:cNvPr id="28" name="Group 28"/>
          <p:cNvGrpSpPr/>
          <p:nvPr/>
        </p:nvGrpSpPr>
        <p:grpSpPr>
          <a:xfrm>
            <a:off x="10867441" y="7347891"/>
            <a:ext cx="1165193" cy="1910409"/>
            <a:chOff x="0" y="0"/>
            <a:chExt cx="1452240" cy="2381040"/>
          </a:xfrm>
        </p:grpSpPr>
        <p:sp>
          <p:nvSpPr>
            <p:cNvPr id="29" name="Freeform 29"/>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85C1F5"/>
            </a:solidFill>
          </p:spPr>
        </p:sp>
      </p:grpSp>
      <p:grpSp>
        <p:nvGrpSpPr>
          <p:cNvPr id="30" name="Group 30"/>
          <p:cNvGrpSpPr/>
          <p:nvPr/>
        </p:nvGrpSpPr>
        <p:grpSpPr>
          <a:xfrm>
            <a:off x="11450038" y="8000677"/>
            <a:ext cx="325815" cy="605415"/>
            <a:chOff x="0" y="0"/>
            <a:chExt cx="406080" cy="754560"/>
          </a:xfrm>
        </p:grpSpPr>
        <p:sp>
          <p:nvSpPr>
            <p:cNvPr id="31" name="Freeform 31"/>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85C1F5"/>
            </a:solidFill>
          </p:spPr>
        </p:sp>
      </p:grpSp>
      <p:grpSp>
        <p:nvGrpSpPr>
          <p:cNvPr id="32" name="Group 32"/>
          <p:cNvGrpSpPr/>
          <p:nvPr/>
        </p:nvGrpSpPr>
        <p:grpSpPr>
          <a:xfrm>
            <a:off x="5518354" y="7525241"/>
            <a:ext cx="5918974" cy="1537801"/>
            <a:chOff x="0" y="0"/>
            <a:chExt cx="7377120" cy="1916640"/>
          </a:xfrm>
        </p:grpSpPr>
        <p:sp>
          <p:nvSpPr>
            <p:cNvPr id="33" name="Freeform 33"/>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grpSp>
        <p:nvGrpSpPr>
          <p:cNvPr id="34" name="Group 34"/>
          <p:cNvGrpSpPr/>
          <p:nvPr/>
        </p:nvGrpSpPr>
        <p:grpSpPr>
          <a:xfrm>
            <a:off x="15350724" y="2648219"/>
            <a:ext cx="2085109" cy="2085109"/>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99DB"/>
            </a:solidFill>
            <a:ln cap="sq">
              <a:noFill/>
              <a:prstDash val="solid"/>
              <a:miter/>
            </a:ln>
          </p:spPr>
        </p:sp>
        <p:sp>
          <p:nvSpPr>
            <p:cNvPr id="36" name="TextBox 36"/>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7" name="Freeform 37"/>
          <p:cNvSpPr/>
          <p:nvPr/>
        </p:nvSpPr>
        <p:spPr>
          <a:xfrm>
            <a:off x="648166" y="191710"/>
            <a:ext cx="4957867" cy="3984981"/>
          </a:xfrm>
          <a:custGeom>
            <a:avLst/>
            <a:gdLst/>
            <a:ahLst/>
            <a:cxnLst/>
            <a:rect l="l" t="t" r="r" b="b"/>
            <a:pathLst>
              <a:path w="4957867" h="3984981">
                <a:moveTo>
                  <a:pt x="0" y="0"/>
                </a:moveTo>
                <a:lnTo>
                  <a:pt x="4957868" y="0"/>
                </a:lnTo>
                <a:lnTo>
                  <a:pt x="4957868" y="3984981"/>
                </a:lnTo>
                <a:lnTo>
                  <a:pt x="0" y="3984981"/>
                </a:lnTo>
                <a:lnTo>
                  <a:pt x="0" y="0"/>
                </a:lnTo>
                <a:close/>
              </a:path>
            </a:pathLst>
          </a:custGeom>
          <a:blipFill>
            <a:blip r:embed="rId4"/>
            <a:stretch>
              <a:fillRect l="-57332" t="-5117" b="-5117"/>
            </a:stretch>
          </a:blipFill>
        </p:spPr>
      </p:sp>
      <p:grpSp>
        <p:nvGrpSpPr>
          <p:cNvPr id="38" name="Group 38"/>
          <p:cNvGrpSpPr/>
          <p:nvPr/>
        </p:nvGrpSpPr>
        <p:grpSpPr>
          <a:xfrm>
            <a:off x="5531063" y="7534195"/>
            <a:ext cx="5918974" cy="1537801"/>
            <a:chOff x="0" y="0"/>
            <a:chExt cx="7377120" cy="1916640"/>
          </a:xfrm>
        </p:grpSpPr>
        <p:sp>
          <p:nvSpPr>
            <p:cNvPr id="39" name="Freeform 39"/>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85C1F5"/>
            </a:solidFill>
          </p:spPr>
        </p:sp>
      </p:grpSp>
      <p:sp>
        <p:nvSpPr>
          <p:cNvPr id="40" name="Freeform 40"/>
          <p:cNvSpPr/>
          <p:nvPr/>
        </p:nvSpPr>
        <p:spPr>
          <a:xfrm>
            <a:off x="16768022" y="4946686"/>
            <a:ext cx="4116356" cy="4116356"/>
          </a:xfrm>
          <a:custGeom>
            <a:avLst/>
            <a:gdLst/>
            <a:ahLst/>
            <a:cxnLst/>
            <a:rect l="l" t="t" r="r" b="b"/>
            <a:pathLst>
              <a:path w="4116356" h="4116356">
                <a:moveTo>
                  <a:pt x="0" y="0"/>
                </a:moveTo>
                <a:lnTo>
                  <a:pt x="4116356" y="0"/>
                </a:lnTo>
                <a:lnTo>
                  <a:pt x="4116356" y="4116356"/>
                </a:lnTo>
                <a:lnTo>
                  <a:pt x="0" y="41163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1" name="TextBox 41"/>
          <p:cNvSpPr txBox="1"/>
          <p:nvPr/>
        </p:nvSpPr>
        <p:spPr>
          <a:xfrm>
            <a:off x="8490551" y="2041180"/>
            <a:ext cx="5334356" cy="383115"/>
          </a:xfrm>
          <a:prstGeom prst="rect">
            <a:avLst/>
          </a:prstGeom>
        </p:spPr>
        <p:txBody>
          <a:bodyPr lIns="0" tIns="0" rIns="0" bIns="0" rtlCol="0" anchor="t">
            <a:spAutoFit/>
          </a:bodyPr>
          <a:lstStyle/>
          <a:p>
            <a:pPr algn="ctr">
              <a:lnSpc>
                <a:spcPts val="2708"/>
              </a:lnSpc>
              <a:spcBef>
                <a:spcPct val="0"/>
              </a:spcBef>
            </a:pPr>
            <a:r>
              <a:rPr lang="en-US" sz="2083">
                <a:solidFill>
                  <a:srgbClr val="191919"/>
                </a:solidFill>
                <a:latin typeface="Arial Bold"/>
              </a:rPr>
              <a:t>Saving lives using bluetooth module</a:t>
            </a:r>
          </a:p>
        </p:txBody>
      </p:sp>
      <p:sp>
        <p:nvSpPr>
          <p:cNvPr id="42" name="TextBox 42"/>
          <p:cNvSpPr txBox="1"/>
          <p:nvPr/>
        </p:nvSpPr>
        <p:spPr>
          <a:xfrm>
            <a:off x="5693971" y="3943011"/>
            <a:ext cx="5918974" cy="365125"/>
          </a:xfrm>
          <a:prstGeom prst="rect">
            <a:avLst/>
          </a:prstGeom>
        </p:spPr>
        <p:txBody>
          <a:bodyPr lIns="0" tIns="0" rIns="0" bIns="0" rtlCol="0" anchor="t">
            <a:spAutoFit/>
          </a:bodyPr>
          <a:lstStyle/>
          <a:p>
            <a:pPr algn="ctr">
              <a:lnSpc>
                <a:spcPts val="2600"/>
              </a:lnSpc>
              <a:spcBef>
                <a:spcPct val="0"/>
              </a:spcBef>
            </a:pPr>
            <a:r>
              <a:rPr lang="en-US" sz="2000">
                <a:solidFill>
                  <a:srgbClr val="191919"/>
                </a:solidFill>
                <a:latin typeface="Arial Bold"/>
              </a:rPr>
              <a:t>Real time tracking </a:t>
            </a:r>
          </a:p>
        </p:txBody>
      </p:sp>
      <p:sp>
        <p:nvSpPr>
          <p:cNvPr id="43" name="TextBox 43"/>
          <p:cNvSpPr txBox="1"/>
          <p:nvPr/>
        </p:nvSpPr>
        <p:spPr>
          <a:xfrm>
            <a:off x="8653458" y="6190363"/>
            <a:ext cx="3825081" cy="365125"/>
          </a:xfrm>
          <a:prstGeom prst="rect">
            <a:avLst/>
          </a:prstGeom>
        </p:spPr>
        <p:txBody>
          <a:bodyPr lIns="0" tIns="0" rIns="0" bIns="0" rtlCol="0" anchor="t">
            <a:spAutoFit/>
          </a:bodyPr>
          <a:lstStyle/>
          <a:p>
            <a:pPr algn="ctr">
              <a:lnSpc>
                <a:spcPts val="2600"/>
              </a:lnSpc>
              <a:spcBef>
                <a:spcPct val="0"/>
              </a:spcBef>
            </a:pPr>
            <a:r>
              <a:rPr lang="en-US" sz="2000">
                <a:solidFill>
                  <a:srgbClr val="191919"/>
                </a:solidFill>
                <a:latin typeface="Arial Bold"/>
              </a:rPr>
              <a:t>Voice Notification prior to 100m</a:t>
            </a:r>
          </a:p>
        </p:txBody>
      </p:sp>
      <p:sp>
        <p:nvSpPr>
          <p:cNvPr id="44" name="TextBox 44"/>
          <p:cNvSpPr txBox="1"/>
          <p:nvPr/>
        </p:nvSpPr>
        <p:spPr>
          <a:xfrm>
            <a:off x="5780876" y="7961378"/>
            <a:ext cx="4933189" cy="697629"/>
          </a:xfrm>
          <a:prstGeom prst="rect">
            <a:avLst/>
          </a:prstGeom>
        </p:spPr>
        <p:txBody>
          <a:bodyPr lIns="0" tIns="0" rIns="0" bIns="0" rtlCol="0" anchor="t">
            <a:spAutoFit/>
          </a:bodyPr>
          <a:lstStyle/>
          <a:p>
            <a:pPr algn="ctr">
              <a:lnSpc>
                <a:spcPts val="2689"/>
              </a:lnSpc>
              <a:spcBef>
                <a:spcPct val="0"/>
              </a:spcBef>
            </a:pPr>
            <a:r>
              <a:rPr lang="en-US" sz="2068">
                <a:solidFill>
                  <a:srgbClr val="191919"/>
                </a:solidFill>
                <a:latin typeface="Arial Bold"/>
              </a:rPr>
              <a:t>Compatible model with user friendly receiver end</a:t>
            </a:r>
          </a:p>
        </p:txBody>
      </p:sp>
      <p:sp>
        <p:nvSpPr>
          <p:cNvPr id="45" name="TextBox 45"/>
          <p:cNvSpPr txBox="1"/>
          <p:nvPr/>
        </p:nvSpPr>
        <p:spPr>
          <a:xfrm>
            <a:off x="10041610" y="299449"/>
            <a:ext cx="1344910" cy="374015"/>
          </a:xfrm>
          <a:prstGeom prst="rect">
            <a:avLst/>
          </a:prstGeom>
        </p:spPr>
        <p:txBody>
          <a:bodyPr lIns="0" tIns="0" rIns="0" bIns="0" rtlCol="0" anchor="t">
            <a:spAutoFit/>
          </a:bodyPr>
          <a:lstStyle/>
          <a:p>
            <a:pPr algn="ctr">
              <a:lnSpc>
                <a:spcPts val="2664"/>
              </a:lnSpc>
              <a:spcBef>
                <a:spcPct val="0"/>
              </a:spcBef>
            </a:pPr>
            <a:r>
              <a:rPr lang="en-US" sz="2049">
                <a:solidFill>
                  <a:srgbClr val="191919"/>
                </a:solidFill>
                <a:latin typeface="Arial Bold"/>
              </a:rPr>
              <a:t>SOLUTION</a:t>
            </a: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9105555" y="3510346"/>
            <a:ext cx="380297" cy="362766"/>
            <a:chOff x="0" y="0"/>
            <a:chExt cx="587326" cy="560252"/>
          </a:xfrm>
        </p:grpSpPr>
        <p:sp>
          <p:nvSpPr>
            <p:cNvPr id="4" name="Freeform 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5" name="Group 5"/>
          <p:cNvGrpSpPr/>
          <p:nvPr/>
        </p:nvGrpSpPr>
        <p:grpSpPr>
          <a:xfrm>
            <a:off x="8435419" y="1355253"/>
            <a:ext cx="1720101" cy="2064402"/>
            <a:chOff x="0" y="0"/>
            <a:chExt cx="2656504" cy="3188238"/>
          </a:xfrm>
        </p:grpSpPr>
        <p:sp>
          <p:nvSpPr>
            <p:cNvPr id="6" name="Freeform 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7" name="Group 7"/>
          <p:cNvGrpSpPr/>
          <p:nvPr/>
        </p:nvGrpSpPr>
        <p:grpSpPr>
          <a:xfrm>
            <a:off x="11474751" y="3510346"/>
            <a:ext cx="380297" cy="362766"/>
            <a:chOff x="0" y="0"/>
            <a:chExt cx="587326" cy="560252"/>
          </a:xfrm>
        </p:grpSpPr>
        <p:sp>
          <p:nvSpPr>
            <p:cNvPr id="8" name="Freeform 8"/>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9" name="Group 9"/>
          <p:cNvGrpSpPr/>
          <p:nvPr/>
        </p:nvGrpSpPr>
        <p:grpSpPr>
          <a:xfrm>
            <a:off x="10804615" y="1355253"/>
            <a:ext cx="1720101" cy="2064402"/>
            <a:chOff x="0" y="0"/>
            <a:chExt cx="2656504" cy="3188238"/>
          </a:xfrm>
        </p:grpSpPr>
        <p:sp>
          <p:nvSpPr>
            <p:cNvPr id="10" name="Freeform 10"/>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1" name="Group 11"/>
          <p:cNvGrpSpPr/>
          <p:nvPr/>
        </p:nvGrpSpPr>
        <p:grpSpPr>
          <a:xfrm>
            <a:off x="13842043" y="3510346"/>
            <a:ext cx="380297" cy="362766"/>
            <a:chOff x="0" y="0"/>
            <a:chExt cx="587326" cy="560252"/>
          </a:xfrm>
        </p:grpSpPr>
        <p:sp>
          <p:nvSpPr>
            <p:cNvPr id="12" name="Freeform 12"/>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3" name="Group 13"/>
          <p:cNvGrpSpPr/>
          <p:nvPr/>
        </p:nvGrpSpPr>
        <p:grpSpPr>
          <a:xfrm>
            <a:off x="13171907" y="1355253"/>
            <a:ext cx="1504964" cy="2064402"/>
            <a:chOff x="0" y="0"/>
            <a:chExt cx="2656504" cy="3644001"/>
          </a:xfrm>
        </p:grpSpPr>
        <p:sp>
          <p:nvSpPr>
            <p:cNvPr id="14" name="Freeform 14"/>
            <p:cNvSpPr/>
            <p:nvPr/>
          </p:nvSpPr>
          <p:spPr>
            <a:xfrm>
              <a:off x="0" y="0"/>
              <a:ext cx="2656586" cy="3643967"/>
            </a:xfrm>
            <a:custGeom>
              <a:avLst/>
              <a:gdLst/>
              <a:ahLst/>
              <a:cxnLst/>
              <a:rect l="l" t="t" r="r" b="b"/>
              <a:pathLst>
                <a:path w="2656586" h="3643967">
                  <a:moveTo>
                    <a:pt x="1342263" y="0"/>
                  </a:moveTo>
                  <a:cubicBezTo>
                    <a:pt x="587248" y="0"/>
                    <a:pt x="0" y="671196"/>
                    <a:pt x="0" y="1534286"/>
                  </a:cubicBezTo>
                  <a:cubicBezTo>
                    <a:pt x="0" y="2237561"/>
                    <a:pt x="419481" y="2844889"/>
                    <a:pt x="1006729" y="3004705"/>
                  </a:cubicBezTo>
                  <a:cubicBezTo>
                    <a:pt x="1342263" y="3643967"/>
                    <a:pt x="1342263" y="3643967"/>
                    <a:pt x="1342263" y="3643967"/>
                  </a:cubicBezTo>
                  <a:cubicBezTo>
                    <a:pt x="1649857" y="3004705"/>
                    <a:pt x="1649857" y="3004705"/>
                    <a:pt x="1649857" y="3004705"/>
                  </a:cubicBezTo>
                  <a:cubicBezTo>
                    <a:pt x="2237105" y="2844889"/>
                    <a:pt x="2656586" y="2237561"/>
                    <a:pt x="2656586" y="1534286"/>
                  </a:cubicBezTo>
                  <a:cubicBezTo>
                    <a:pt x="2656459" y="671196"/>
                    <a:pt x="2069338" y="0"/>
                    <a:pt x="1342263" y="0"/>
                  </a:cubicBezTo>
                  <a:close/>
                  <a:moveTo>
                    <a:pt x="1342263" y="2812955"/>
                  </a:moveTo>
                  <a:cubicBezTo>
                    <a:pt x="727075" y="2812955"/>
                    <a:pt x="223774" y="2237561"/>
                    <a:pt x="223774" y="1534286"/>
                  </a:cubicBezTo>
                  <a:cubicBezTo>
                    <a:pt x="223774" y="831011"/>
                    <a:pt x="727075" y="255618"/>
                    <a:pt x="1342263" y="255618"/>
                  </a:cubicBezTo>
                  <a:cubicBezTo>
                    <a:pt x="1957451" y="255618"/>
                    <a:pt x="2432812" y="831011"/>
                    <a:pt x="2432812" y="1534286"/>
                  </a:cubicBezTo>
                  <a:cubicBezTo>
                    <a:pt x="2432812" y="2237561"/>
                    <a:pt x="1957451" y="2812955"/>
                    <a:pt x="1342263" y="2812955"/>
                  </a:cubicBezTo>
                  <a:close/>
                </a:path>
              </a:pathLst>
            </a:custGeom>
            <a:solidFill>
              <a:srgbClr val="1C5739"/>
            </a:solidFill>
          </p:spPr>
        </p:sp>
      </p:grpSp>
      <p:grpSp>
        <p:nvGrpSpPr>
          <p:cNvPr id="15" name="Group 15"/>
          <p:cNvGrpSpPr/>
          <p:nvPr/>
        </p:nvGrpSpPr>
        <p:grpSpPr>
          <a:xfrm>
            <a:off x="16209335" y="3510346"/>
            <a:ext cx="380297" cy="362766"/>
            <a:chOff x="0" y="0"/>
            <a:chExt cx="587326" cy="560252"/>
          </a:xfrm>
        </p:grpSpPr>
        <p:sp>
          <p:nvSpPr>
            <p:cNvPr id="16" name="Freeform 16"/>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7" name="Group 17"/>
          <p:cNvGrpSpPr/>
          <p:nvPr/>
        </p:nvGrpSpPr>
        <p:grpSpPr>
          <a:xfrm>
            <a:off x="15539199" y="1355253"/>
            <a:ext cx="1720101" cy="2064402"/>
            <a:chOff x="0" y="0"/>
            <a:chExt cx="2656504" cy="3188238"/>
          </a:xfrm>
        </p:grpSpPr>
        <p:sp>
          <p:nvSpPr>
            <p:cNvPr id="18" name="Freeform 18"/>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19" name="Freeform 19"/>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8438250" y="3419655"/>
            <a:ext cx="8386622" cy="5589967"/>
          </a:xfrm>
          <a:custGeom>
            <a:avLst/>
            <a:gdLst/>
            <a:ahLst/>
            <a:cxnLst/>
            <a:rect l="l" t="t" r="r" b="b"/>
            <a:pathLst>
              <a:path w="8386622" h="5589967">
                <a:moveTo>
                  <a:pt x="0" y="0"/>
                </a:moveTo>
                <a:lnTo>
                  <a:pt x="8386622" y="0"/>
                </a:lnTo>
                <a:lnTo>
                  <a:pt x="8386622" y="5589966"/>
                </a:lnTo>
                <a:lnTo>
                  <a:pt x="0" y="5589966"/>
                </a:lnTo>
                <a:lnTo>
                  <a:pt x="0" y="0"/>
                </a:lnTo>
                <a:close/>
              </a:path>
            </a:pathLst>
          </a:custGeom>
          <a:blipFill>
            <a:blip r:embed="rId5"/>
            <a:stretch>
              <a:fillRect t="-772" b="-2712"/>
            </a:stretch>
          </a:blipFill>
        </p:spPr>
      </p:sp>
      <p:sp>
        <p:nvSpPr>
          <p:cNvPr id="21" name="Freeform 21"/>
          <p:cNvSpPr/>
          <p:nvPr/>
        </p:nvSpPr>
        <p:spPr>
          <a:xfrm>
            <a:off x="10804324" y="1244087"/>
            <a:ext cx="1719592" cy="1846325"/>
          </a:xfrm>
          <a:custGeom>
            <a:avLst/>
            <a:gdLst/>
            <a:ahLst/>
            <a:cxnLst/>
            <a:rect l="l" t="t" r="r" b="b"/>
            <a:pathLst>
              <a:path w="1719592" h="1846325">
                <a:moveTo>
                  <a:pt x="0" y="0"/>
                </a:moveTo>
                <a:lnTo>
                  <a:pt x="1719592" y="0"/>
                </a:lnTo>
                <a:lnTo>
                  <a:pt x="1719592" y="1846325"/>
                </a:lnTo>
                <a:lnTo>
                  <a:pt x="0" y="1846325"/>
                </a:lnTo>
                <a:lnTo>
                  <a:pt x="0" y="0"/>
                </a:lnTo>
                <a:close/>
              </a:path>
            </a:pathLst>
          </a:custGeom>
          <a:blipFill>
            <a:blip r:embed="rId6"/>
            <a:stretch>
              <a:fillRect l="-5631" r="-5631" b="-22147"/>
            </a:stretch>
          </a:blipFill>
        </p:spPr>
      </p:sp>
      <p:sp>
        <p:nvSpPr>
          <p:cNvPr id="22" name="Freeform 22"/>
          <p:cNvSpPr/>
          <p:nvPr/>
        </p:nvSpPr>
        <p:spPr>
          <a:xfrm>
            <a:off x="8349317" y="1244087"/>
            <a:ext cx="1806203" cy="1806203"/>
          </a:xfrm>
          <a:custGeom>
            <a:avLst/>
            <a:gdLst/>
            <a:ahLst/>
            <a:cxnLst/>
            <a:rect l="l" t="t" r="r" b="b"/>
            <a:pathLst>
              <a:path w="1806203" h="1806203">
                <a:moveTo>
                  <a:pt x="0" y="0"/>
                </a:moveTo>
                <a:lnTo>
                  <a:pt x="1806203" y="0"/>
                </a:lnTo>
                <a:lnTo>
                  <a:pt x="1806203" y="1806202"/>
                </a:lnTo>
                <a:lnTo>
                  <a:pt x="0" y="1806202"/>
                </a:lnTo>
                <a:lnTo>
                  <a:pt x="0" y="0"/>
                </a:lnTo>
                <a:close/>
              </a:path>
            </a:pathLst>
          </a:custGeom>
          <a:blipFill>
            <a:blip r:embed="rId7"/>
            <a:stretch>
              <a:fillRect/>
            </a:stretch>
          </a:blipFill>
        </p:spPr>
      </p:sp>
      <p:sp>
        <p:nvSpPr>
          <p:cNvPr id="23" name="Freeform 23"/>
          <p:cNvSpPr/>
          <p:nvPr/>
        </p:nvSpPr>
        <p:spPr>
          <a:xfrm>
            <a:off x="12800141" y="790629"/>
            <a:ext cx="2463633" cy="2629026"/>
          </a:xfrm>
          <a:custGeom>
            <a:avLst/>
            <a:gdLst/>
            <a:ahLst/>
            <a:cxnLst/>
            <a:rect l="l" t="t" r="r" b="b"/>
            <a:pathLst>
              <a:path w="2463633" h="2629026">
                <a:moveTo>
                  <a:pt x="0" y="0"/>
                </a:moveTo>
                <a:lnTo>
                  <a:pt x="2463633" y="0"/>
                </a:lnTo>
                <a:lnTo>
                  <a:pt x="2463633" y="2629026"/>
                </a:lnTo>
                <a:lnTo>
                  <a:pt x="0" y="2629026"/>
                </a:lnTo>
                <a:lnTo>
                  <a:pt x="0" y="0"/>
                </a:lnTo>
                <a:close/>
              </a:path>
            </a:pathLst>
          </a:custGeom>
          <a:blipFill>
            <a:blip r:embed="rId8"/>
            <a:stretch>
              <a:fillRect l="-9101" t="-7982" r="-9113" b="-5289"/>
            </a:stretch>
          </a:blipFill>
        </p:spPr>
      </p:sp>
      <p:sp>
        <p:nvSpPr>
          <p:cNvPr id="24" name="Freeform 24"/>
          <p:cNvSpPr/>
          <p:nvPr/>
        </p:nvSpPr>
        <p:spPr>
          <a:xfrm>
            <a:off x="15539999" y="1028700"/>
            <a:ext cx="1719301" cy="2021589"/>
          </a:xfrm>
          <a:custGeom>
            <a:avLst/>
            <a:gdLst/>
            <a:ahLst/>
            <a:cxnLst/>
            <a:rect l="l" t="t" r="r" b="b"/>
            <a:pathLst>
              <a:path w="1719301" h="2021589">
                <a:moveTo>
                  <a:pt x="0" y="0"/>
                </a:moveTo>
                <a:lnTo>
                  <a:pt x="1719301" y="0"/>
                </a:lnTo>
                <a:lnTo>
                  <a:pt x="1719301" y="2021589"/>
                </a:lnTo>
                <a:lnTo>
                  <a:pt x="0" y="2021589"/>
                </a:lnTo>
                <a:lnTo>
                  <a:pt x="0" y="0"/>
                </a:lnTo>
                <a:close/>
              </a:path>
            </a:pathLst>
          </a:custGeom>
          <a:blipFill>
            <a:blip r:embed="rId9"/>
            <a:stretch>
              <a:fillRect l="-8800" r="-8781"/>
            </a:stretch>
          </a:blipFill>
        </p:spPr>
      </p:sp>
      <p:sp>
        <p:nvSpPr>
          <p:cNvPr id="25" name="Freeform 25"/>
          <p:cNvSpPr/>
          <p:nvPr/>
        </p:nvSpPr>
        <p:spPr>
          <a:xfrm>
            <a:off x="16790510" y="-1054532"/>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6" name="Freeform 26"/>
          <p:cNvSpPr/>
          <p:nvPr/>
        </p:nvSpPr>
        <p:spPr>
          <a:xfrm>
            <a:off x="-1468892" y="8009255"/>
            <a:ext cx="4125113" cy="4114800"/>
          </a:xfrm>
          <a:custGeom>
            <a:avLst/>
            <a:gdLst/>
            <a:ahLst/>
            <a:cxnLst/>
            <a:rect l="l" t="t" r="r" b="b"/>
            <a:pathLst>
              <a:path w="4125113" h="4114800">
                <a:moveTo>
                  <a:pt x="0" y="0"/>
                </a:moveTo>
                <a:lnTo>
                  <a:pt x="4125113" y="0"/>
                </a:lnTo>
                <a:lnTo>
                  <a:pt x="4125113"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7" name="TextBox 27"/>
          <p:cNvSpPr txBox="1"/>
          <p:nvPr/>
        </p:nvSpPr>
        <p:spPr>
          <a:xfrm>
            <a:off x="2656221" y="1466120"/>
            <a:ext cx="2819995" cy="374015"/>
          </a:xfrm>
          <a:prstGeom prst="rect">
            <a:avLst/>
          </a:prstGeom>
        </p:spPr>
        <p:txBody>
          <a:bodyPr lIns="0" tIns="0" rIns="0" bIns="0" rtlCol="0" anchor="t">
            <a:spAutoFit/>
          </a:bodyPr>
          <a:lstStyle/>
          <a:p>
            <a:pPr algn="ctr">
              <a:lnSpc>
                <a:spcPts val="2664"/>
              </a:lnSpc>
              <a:spcBef>
                <a:spcPct val="0"/>
              </a:spcBef>
            </a:pPr>
            <a:r>
              <a:rPr lang="en-US" sz="2049">
                <a:solidFill>
                  <a:srgbClr val="000000"/>
                </a:solidFill>
                <a:latin typeface="Arial Bold"/>
              </a:rPr>
              <a:t>WHAT WE CATER........</a:t>
            </a:r>
          </a:p>
        </p:txBody>
      </p:sp>
      <p:sp>
        <p:nvSpPr>
          <p:cNvPr id="28" name="TextBox 28"/>
          <p:cNvSpPr txBox="1"/>
          <p:nvPr/>
        </p:nvSpPr>
        <p:spPr>
          <a:xfrm>
            <a:off x="276225" y="2623251"/>
            <a:ext cx="8073092" cy="2306593"/>
          </a:xfrm>
          <a:prstGeom prst="rect">
            <a:avLst/>
          </a:prstGeom>
        </p:spPr>
        <p:txBody>
          <a:bodyPr lIns="0" tIns="0" rIns="0" bIns="0" rtlCol="0" anchor="t">
            <a:spAutoFit/>
          </a:bodyPr>
          <a:lstStyle/>
          <a:p>
            <a:pPr algn="ctr">
              <a:lnSpc>
                <a:spcPct val="150000"/>
              </a:lnSpc>
              <a:spcBef>
                <a:spcPct val="0"/>
              </a:spcBef>
            </a:pPr>
            <a:r>
              <a:rPr lang="en-US" sz="2049" dirty="0">
                <a:solidFill>
                  <a:srgbClr val="191919"/>
                </a:solidFill>
                <a:latin typeface="Arial Bold"/>
              </a:rPr>
              <a:t>Our project works on the principle of RF communication technology under 2.4GHz using the Bluetooth technology where we have used the high range Bluetooth module and it should be constantly powered under 3.3V which is done using the renewable source of energy.</a:t>
            </a:r>
          </a:p>
        </p:txBody>
      </p:sp>
      <p:sp>
        <p:nvSpPr>
          <p:cNvPr id="29" name="TextBox 29"/>
          <p:cNvSpPr txBox="1"/>
          <p:nvPr/>
        </p:nvSpPr>
        <p:spPr>
          <a:xfrm>
            <a:off x="-951022" y="4876833"/>
            <a:ext cx="8073092" cy="665695"/>
          </a:xfrm>
          <a:prstGeom prst="rect">
            <a:avLst/>
          </a:prstGeom>
        </p:spPr>
        <p:txBody>
          <a:bodyPr lIns="0" tIns="0" rIns="0" bIns="0" rtlCol="0" anchor="t">
            <a:spAutoFit/>
          </a:bodyPr>
          <a:lstStyle/>
          <a:p>
            <a:pPr algn="ctr">
              <a:lnSpc>
                <a:spcPts val="2664"/>
              </a:lnSpc>
              <a:spcBef>
                <a:spcPct val="0"/>
              </a:spcBef>
            </a:pPr>
            <a:endParaRPr lang="en-US" sz="2049" dirty="0">
              <a:solidFill>
                <a:srgbClr val="000000"/>
              </a:solidFill>
              <a:latin typeface="Arial Bold"/>
            </a:endParaRPr>
          </a:p>
          <a:p>
            <a:pPr algn="ctr">
              <a:lnSpc>
                <a:spcPts val="2664"/>
              </a:lnSpc>
              <a:spcBef>
                <a:spcPct val="0"/>
              </a:spcBef>
            </a:pPr>
            <a:r>
              <a:rPr lang="en-US" sz="2049" dirty="0">
                <a:solidFill>
                  <a:srgbClr val="000000"/>
                </a:solidFill>
                <a:latin typeface="Arial Bold"/>
              </a:rPr>
              <a:t>WHAT OUR PRODUCT CAN DO...........</a:t>
            </a:r>
          </a:p>
        </p:txBody>
      </p:sp>
      <p:sp>
        <p:nvSpPr>
          <p:cNvPr id="30" name="TextBox 30"/>
          <p:cNvSpPr txBox="1"/>
          <p:nvPr/>
        </p:nvSpPr>
        <p:spPr>
          <a:xfrm>
            <a:off x="578277" y="5796915"/>
            <a:ext cx="7468989" cy="2306593"/>
          </a:xfrm>
          <a:prstGeom prst="rect">
            <a:avLst/>
          </a:prstGeom>
        </p:spPr>
        <p:txBody>
          <a:bodyPr lIns="0" tIns="0" rIns="0" bIns="0" rtlCol="0" anchor="t">
            <a:spAutoFit/>
          </a:bodyPr>
          <a:lstStyle/>
          <a:p>
            <a:pPr marL="342900" indent="-342900">
              <a:lnSpc>
                <a:spcPct val="150000"/>
              </a:lnSpc>
              <a:buFont typeface="Wingdings" panose="05000000000000000000" pitchFamily="2" charset="2"/>
              <a:buChar char="q"/>
            </a:pPr>
            <a:r>
              <a:rPr lang="en-US" sz="2049" dirty="0">
                <a:solidFill>
                  <a:srgbClr val="000000"/>
                </a:solidFill>
                <a:latin typeface="Arial Bold"/>
              </a:rPr>
              <a:t>Save lives of people by giving voice notification.</a:t>
            </a:r>
          </a:p>
          <a:p>
            <a:pPr marL="342900" indent="-342900">
              <a:lnSpc>
                <a:spcPct val="150000"/>
              </a:lnSpc>
              <a:buFont typeface="Wingdings" panose="05000000000000000000" pitchFamily="2" charset="2"/>
              <a:buChar char="q"/>
            </a:pPr>
            <a:r>
              <a:rPr lang="en-US" sz="2049" dirty="0">
                <a:solidFill>
                  <a:srgbClr val="000000"/>
                </a:solidFill>
                <a:latin typeface="Arial Bold"/>
              </a:rPr>
              <a:t>Tells us about obstacles and road signs prior to 100m.</a:t>
            </a:r>
          </a:p>
          <a:p>
            <a:pPr marL="342900" indent="-342900">
              <a:lnSpc>
                <a:spcPct val="150000"/>
              </a:lnSpc>
              <a:buFont typeface="Wingdings" panose="05000000000000000000" pitchFamily="2" charset="2"/>
              <a:buChar char="q"/>
            </a:pPr>
            <a:r>
              <a:rPr lang="en-US" sz="2049" dirty="0">
                <a:solidFill>
                  <a:srgbClr val="000000"/>
                </a:solidFill>
                <a:latin typeface="Arial Bold"/>
              </a:rPr>
              <a:t>Makes people aware of road signs.</a:t>
            </a:r>
          </a:p>
          <a:p>
            <a:pPr marL="342900" indent="-342900">
              <a:lnSpc>
                <a:spcPct val="150000"/>
              </a:lnSpc>
              <a:spcBef>
                <a:spcPct val="0"/>
              </a:spcBef>
              <a:buFont typeface="Wingdings" panose="05000000000000000000" pitchFamily="2" charset="2"/>
              <a:buChar char="q"/>
            </a:pPr>
            <a:r>
              <a:rPr lang="en-US" sz="2049" dirty="0">
                <a:solidFill>
                  <a:srgbClr val="000000"/>
                </a:solidFill>
                <a:latin typeface="Arial Bold"/>
              </a:rPr>
              <a:t>User friendly application that can be used to be aware of road signs.</a:t>
            </a:r>
          </a:p>
        </p:txBody>
      </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2258326" y="9245384"/>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72" t="3853" r="72"/>
          <a:stretch>
            <a:fillRect/>
          </a:stretch>
        </p:blipFill>
        <p:spPr>
          <a:xfrm>
            <a:off x="2211415" y="1701543"/>
            <a:ext cx="13865170" cy="7556757"/>
          </a:xfrm>
          <a:prstGeom prst="rect">
            <a:avLst/>
          </a:prstGeom>
        </p:spPr>
      </p:pic>
      <p:grpSp>
        <p:nvGrpSpPr>
          <p:cNvPr id="5" name="Group 5"/>
          <p:cNvGrpSpPr/>
          <p:nvPr/>
        </p:nvGrpSpPr>
        <p:grpSpPr>
          <a:xfrm>
            <a:off x="12682356" y="0"/>
            <a:ext cx="3394229" cy="339422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85C1F5"/>
            </a:solidFill>
          </p:spPr>
        </p:sp>
        <p:sp>
          <p:nvSpPr>
            <p:cNvPr id="7" name="TextBox 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3045181" y="471491"/>
            <a:ext cx="2668580" cy="2451247"/>
          </a:xfrm>
          <a:custGeom>
            <a:avLst/>
            <a:gdLst/>
            <a:ahLst/>
            <a:cxnLst/>
            <a:rect l="l" t="t" r="r" b="b"/>
            <a:pathLst>
              <a:path w="2668580" h="2451247">
                <a:moveTo>
                  <a:pt x="0" y="0"/>
                </a:moveTo>
                <a:lnTo>
                  <a:pt x="2668579" y="0"/>
                </a:lnTo>
                <a:lnTo>
                  <a:pt x="2668579" y="2451247"/>
                </a:lnTo>
                <a:lnTo>
                  <a:pt x="0" y="2451247"/>
                </a:lnTo>
                <a:lnTo>
                  <a:pt x="0" y="0"/>
                </a:lnTo>
                <a:close/>
              </a:path>
            </a:pathLst>
          </a:custGeom>
          <a:blipFill>
            <a:blip r:embed="rId9"/>
            <a:stretch>
              <a:fillRect t="-8866"/>
            </a:stretch>
          </a:blipFill>
        </p:spPr>
      </p:sp>
      <p:sp>
        <p:nvSpPr>
          <p:cNvPr id="9" name="TextBox 9"/>
          <p:cNvSpPr txBox="1"/>
          <p:nvPr/>
        </p:nvSpPr>
        <p:spPr>
          <a:xfrm>
            <a:off x="4213466" y="654685"/>
            <a:ext cx="7371395" cy="319446"/>
          </a:xfrm>
          <a:prstGeom prst="rect">
            <a:avLst/>
          </a:prstGeom>
        </p:spPr>
        <p:txBody>
          <a:bodyPr lIns="0" tIns="0" rIns="0" bIns="0" rtlCol="0" anchor="t">
            <a:spAutoFit/>
          </a:bodyPr>
          <a:lstStyle/>
          <a:p>
            <a:pPr algn="ctr">
              <a:lnSpc>
                <a:spcPts val="2664"/>
              </a:lnSpc>
              <a:spcBef>
                <a:spcPct val="0"/>
              </a:spcBef>
            </a:pPr>
            <a:r>
              <a:rPr lang="en-US" sz="2049" b="1" dirty="0">
                <a:solidFill>
                  <a:srgbClr val="191919"/>
                </a:solidFill>
                <a:latin typeface="Arial Bold"/>
              </a:rPr>
              <a:t>PROOF OF CONCEPT (DEMO VIDEO)</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0" y="25628"/>
            <a:ext cx="5544818" cy="10287000"/>
            <a:chOff x="0" y="0"/>
            <a:chExt cx="1460363" cy="2709333"/>
          </a:xfrm>
        </p:grpSpPr>
        <p:sp>
          <p:nvSpPr>
            <p:cNvPr id="3" name="Freeform 3"/>
            <p:cNvSpPr/>
            <p:nvPr/>
          </p:nvSpPr>
          <p:spPr>
            <a:xfrm>
              <a:off x="0" y="0"/>
              <a:ext cx="1460363" cy="2709333"/>
            </a:xfrm>
            <a:custGeom>
              <a:avLst/>
              <a:gdLst/>
              <a:ahLst/>
              <a:cxnLst/>
              <a:rect l="l" t="t" r="r" b="b"/>
              <a:pathLst>
                <a:path w="1460363" h="2709333">
                  <a:moveTo>
                    <a:pt x="0" y="0"/>
                  </a:moveTo>
                  <a:lnTo>
                    <a:pt x="1460363" y="0"/>
                  </a:lnTo>
                  <a:lnTo>
                    <a:pt x="1460363" y="2709333"/>
                  </a:lnTo>
                  <a:lnTo>
                    <a:pt x="0" y="2709333"/>
                  </a:lnTo>
                  <a:close/>
                </a:path>
              </a:pathLst>
            </a:custGeom>
            <a:solidFill>
              <a:srgbClr val="85C1F5"/>
            </a:solidFill>
          </p:spPr>
        </p:sp>
        <p:sp>
          <p:nvSpPr>
            <p:cNvPr id="4" name="TextBox 4"/>
            <p:cNvSpPr txBox="1"/>
            <p:nvPr/>
          </p:nvSpPr>
          <p:spPr>
            <a:xfrm>
              <a:off x="0" y="-76200"/>
              <a:ext cx="1460363" cy="2785533"/>
            </a:xfrm>
            <a:prstGeom prst="rect">
              <a:avLst/>
            </a:prstGeom>
          </p:spPr>
          <p:txBody>
            <a:bodyPr lIns="50800" tIns="50800" rIns="50800" bIns="50800" rtlCol="0" anchor="ctr"/>
            <a:lstStyle/>
            <a:p>
              <a:pPr algn="ctr">
                <a:lnSpc>
                  <a:spcPts val="3632"/>
                </a:lnSpc>
              </a:pPr>
              <a:endParaRPr/>
            </a:p>
          </p:txBody>
        </p:sp>
      </p:grpSp>
      <p:grpSp>
        <p:nvGrpSpPr>
          <p:cNvPr id="5" name="Group 5"/>
          <p:cNvGrpSpPr/>
          <p:nvPr/>
        </p:nvGrpSpPr>
        <p:grpSpPr>
          <a:xfrm>
            <a:off x="6570969" y="3393093"/>
            <a:ext cx="3726378" cy="372637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1F5"/>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4332"/>
                </a:lnSpc>
              </a:pPr>
              <a:endParaRPr/>
            </a:p>
          </p:txBody>
        </p:sp>
      </p:grpSp>
      <p:grpSp>
        <p:nvGrpSpPr>
          <p:cNvPr id="8" name="Group 8"/>
          <p:cNvGrpSpPr/>
          <p:nvPr/>
        </p:nvGrpSpPr>
        <p:grpSpPr>
          <a:xfrm>
            <a:off x="10371231" y="1211127"/>
            <a:ext cx="3573978" cy="1078257"/>
            <a:chOff x="0" y="0"/>
            <a:chExt cx="1347049" cy="406400"/>
          </a:xfrm>
        </p:grpSpPr>
        <p:sp>
          <p:nvSpPr>
            <p:cNvPr id="9" name="Freeform 9"/>
            <p:cNvSpPr/>
            <p:nvPr/>
          </p:nvSpPr>
          <p:spPr>
            <a:xfrm>
              <a:off x="0" y="0"/>
              <a:ext cx="1347049" cy="406400"/>
            </a:xfrm>
            <a:custGeom>
              <a:avLst/>
              <a:gdLst/>
              <a:ahLst/>
              <a:cxnLst/>
              <a:rect l="l" t="t" r="r" b="b"/>
              <a:pathLst>
                <a:path w="1347049" h="406400">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85C1F5"/>
            </a:solidFill>
          </p:spPr>
        </p:sp>
        <p:sp>
          <p:nvSpPr>
            <p:cNvPr id="10" name="TextBox 10"/>
            <p:cNvSpPr txBox="1"/>
            <p:nvPr/>
          </p:nvSpPr>
          <p:spPr>
            <a:xfrm>
              <a:off x="0" y="-28575"/>
              <a:ext cx="1347049" cy="434975"/>
            </a:xfrm>
            <a:prstGeom prst="rect">
              <a:avLst/>
            </a:prstGeom>
          </p:spPr>
          <p:txBody>
            <a:bodyPr lIns="50800" tIns="50800" rIns="50800" bIns="50800" rtlCol="0" anchor="ctr"/>
            <a:lstStyle/>
            <a:p>
              <a:pPr algn="ctr">
                <a:lnSpc>
                  <a:spcPts val="2372"/>
                </a:lnSpc>
              </a:pPr>
              <a:endParaRPr/>
            </a:p>
          </p:txBody>
        </p:sp>
      </p:grpSp>
      <p:grpSp>
        <p:nvGrpSpPr>
          <p:cNvPr id="11" name="Group 11"/>
          <p:cNvGrpSpPr/>
          <p:nvPr/>
        </p:nvGrpSpPr>
        <p:grpSpPr>
          <a:xfrm>
            <a:off x="11564443" y="2853964"/>
            <a:ext cx="3573978" cy="1078257"/>
            <a:chOff x="0" y="0"/>
            <a:chExt cx="1347049" cy="406400"/>
          </a:xfrm>
        </p:grpSpPr>
        <p:sp>
          <p:nvSpPr>
            <p:cNvPr id="12" name="Freeform 12"/>
            <p:cNvSpPr/>
            <p:nvPr/>
          </p:nvSpPr>
          <p:spPr>
            <a:xfrm>
              <a:off x="0" y="0"/>
              <a:ext cx="1347049" cy="406400"/>
            </a:xfrm>
            <a:custGeom>
              <a:avLst/>
              <a:gdLst/>
              <a:ahLst/>
              <a:cxnLst/>
              <a:rect l="l" t="t" r="r" b="b"/>
              <a:pathLst>
                <a:path w="1347049" h="406400">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85C1F5"/>
            </a:solidFill>
          </p:spPr>
        </p:sp>
        <p:sp>
          <p:nvSpPr>
            <p:cNvPr id="13" name="TextBox 13"/>
            <p:cNvSpPr txBox="1"/>
            <p:nvPr/>
          </p:nvSpPr>
          <p:spPr>
            <a:xfrm>
              <a:off x="0" y="-28575"/>
              <a:ext cx="1347049" cy="434975"/>
            </a:xfrm>
            <a:prstGeom prst="rect">
              <a:avLst/>
            </a:prstGeom>
          </p:spPr>
          <p:txBody>
            <a:bodyPr lIns="50800" tIns="50800" rIns="50800" bIns="50800" rtlCol="0" anchor="ctr"/>
            <a:lstStyle/>
            <a:p>
              <a:pPr algn="ctr">
                <a:lnSpc>
                  <a:spcPts val="2372"/>
                </a:lnSpc>
              </a:pPr>
              <a:endParaRPr/>
            </a:p>
          </p:txBody>
        </p:sp>
      </p:grpSp>
      <p:grpSp>
        <p:nvGrpSpPr>
          <p:cNvPr id="14" name="Group 14"/>
          <p:cNvGrpSpPr/>
          <p:nvPr/>
        </p:nvGrpSpPr>
        <p:grpSpPr>
          <a:xfrm>
            <a:off x="12154722" y="4717153"/>
            <a:ext cx="3573978" cy="1078257"/>
            <a:chOff x="0" y="0"/>
            <a:chExt cx="1347049" cy="406400"/>
          </a:xfrm>
        </p:grpSpPr>
        <p:sp>
          <p:nvSpPr>
            <p:cNvPr id="15" name="Freeform 15"/>
            <p:cNvSpPr/>
            <p:nvPr/>
          </p:nvSpPr>
          <p:spPr>
            <a:xfrm>
              <a:off x="0" y="0"/>
              <a:ext cx="1347049" cy="406400"/>
            </a:xfrm>
            <a:custGeom>
              <a:avLst/>
              <a:gdLst/>
              <a:ahLst/>
              <a:cxnLst/>
              <a:rect l="l" t="t" r="r" b="b"/>
              <a:pathLst>
                <a:path w="1347049" h="406400">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85C1F5"/>
            </a:solidFill>
          </p:spPr>
        </p:sp>
        <p:sp>
          <p:nvSpPr>
            <p:cNvPr id="16" name="TextBox 16"/>
            <p:cNvSpPr txBox="1"/>
            <p:nvPr/>
          </p:nvSpPr>
          <p:spPr>
            <a:xfrm>
              <a:off x="0" y="-28575"/>
              <a:ext cx="1347049" cy="434975"/>
            </a:xfrm>
            <a:prstGeom prst="rect">
              <a:avLst/>
            </a:prstGeom>
          </p:spPr>
          <p:txBody>
            <a:bodyPr lIns="50800" tIns="50800" rIns="50800" bIns="50800" rtlCol="0" anchor="ctr"/>
            <a:lstStyle/>
            <a:p>
              <a:pPr algn="ctr">
                <a:lnSpc>
                  <a:spcPts val="2372"/>
                </a:lnSpc>
              </a:pPr>
              <a:endParaRPr/>
            </a:p>
          </p:txBody>
        </p:sp>
      </p:grpSp>
      <p:grpSp>
        <p:nvGrpSpPr>
          <p:cNvPr id="17" name="Group 17"/>
          <p:cNvGrpSpPr/>
          <p:nvPr/>
        </p:nvGrpSpPr>
        <p:grpSpPr>
          <a:xfrm>
            <a:off x="11574187" y="6357385"/>
            <a:ext cx="3573978" cy="1078257"/>
            <a:chOff x="0" y="0"/>
            <a:chExt cx="1347049" cy="406400"/>
          </a:xfrm>
        </p:grpSpPr>
        <p:sp>
          <p:nvSpPr>
            <p:cNvPr id="18" name="Freeform 18"/>
            <p:cNvSpPr/>
            <p:nvPr/>
          </p:nvSpPr>
          <p:spPr>
            <a:xfrm>
              <a:off x="0" y="0"/>
              <a:ext cx="1347049" cy="406400"/>
            </a:xfrm>
            <a:custGeom>
              <a:avLst/>
              <a:gdLst/>
              <a:ahLst/>
              <a:cxnLst/>
              <a:rect l="l" t="t" r="r" b="b"/>
              <a:pathLst>
                <a:path w="1347049" h="406400">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85C1F5"/>
            </a:solidFill>
          </p:spPr>
        </p:sp>
        <p:sp>
          <p:nvSpPr>
            <p:cNvPr id="19" name="TextBox 19"/>
            <p:cNvSpPr txBox="1"/>
            <p:nvPr/>
          </p:nvSpPr>
          <p:spPr>
            <a:xfrm>
              <a:off x="0" y="-28575"/>
              <a:ext cx="1347049" cy="434975"/>
            </a:xfrm>
            <a:prstGeom prst="rect">
              <a:avLst/>
            </a:prstGeom>
          </p:spPr>
          <p:txBody>
            <a:bodyPr lIns="50800" tIns="50800" rIns="50800" bIns="50800" rtlCol="0" anchor="ctr"/>
            <a:lstStyle/>
            <a:p>
              <a:pPr algn="ctr">
                <a:lnSpc>
                  <a:spcPts val="2372"/>
                </a:lnSpc>
              </a:pPr>
              <a:endParaRPr/>
            </a:p>
          </p:txBody>
        </p:sp>
      </p:grpSp>
      <p:grpSp>
        <p:nvGrpSpPr>
          <p:cNvPr id="20" name="Group 20"/>
          <p:cNvGrpSpPr/>
          <p:nvPr/>
        </p:nvGrpSpPr>
        <p:grpSpPr>
          <a:xfrm>
            <a:off x="10367733" y="7997617"/>
            <a:ext cx="3573978" cy="1078257"/>
            <a:chOff x="0" y="0"/>
            <a:chExt cx="1347049" cy="406400"/>
          </a:xfrm>
        </p:grpSpPr>
        <p:sp>
          <p:nvSpPr>
            <p:cNvPr id="21" name="Freeform 21"/>
            <p:cNvSpPr/>
            <p:nvPr/>
          </p:nvSpPr>
          <p:spPr>
            <a:xfrm>
              <a:off x="0" y="0"/>
              <a:ext cx="1347049" cy="406400"/>
            </a:xfrm>
            <a:custGeom>
              <a:avLst/>
              <a:gdLst/>
              <a:ahLst/>
              <a:cxnLst/>
              <a:rect l="l" t="t" r="r" b="b"/>
              <a:pathLst>
                <a:path w="1347049" h="406400">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85C1F5"/>
            </a:solidFill>
          </p:spPr>
        </p:sp>
        <p:sp>
          <p:nvSpPr>
            <p:cNvPr id="22" name="TextBox 22"/>
            <p:cNvSpPr txBox="1"/>
            <p:nvPr/>
          </p:nvSpPr>
          <p:spPr>
            <a:xfrm>
              <a:off x="0" y="-28575"/>
              <a:ext cx="1347049" cy="434975"/>
            </a:xfrm>
            <a:prstGeom prst="rect">
              <a:avLst/>
            </a:prstGeom>
          </p:spPr>
          <p:txBody>
            <a:bodyPr lIns="50800" tIns="50800" rIns="50800" bIns="50800" rtlCol="0" anchor="ctr"/>
            <a:lstStyle/>
            <a:p>
              <a:pPr algn="ctr">
                <a:lnSpc>
                  <a:spcPts val="2372"/>
                </a:lnSpc>
              </a:pPr>
              <a:endParaRPr/>
            </a:p>
          </p:txBody>
        </p:sp>
      </p:grpSp>
      <p:sp>
        <p:nvSpPr>
          <p:cNvPr id="23" name="Freeform 23"/>
          <p:cNvSpPr/>
          <p:nvPr/>
        </p:nvSpPr>
        <p:spPr>
          <a:xfrm rot="1605981">
            <a:off x="8151410" y="7740217"/>
            <a:ext cx="1985179" cy="560813"/>
          </a:xfrm>
          <a:custGeom>
            <a:avLst/>
            <a:gdLst/>
            <a:ahLst/>
            <a:cxnLst/>
            <a:rect l="l" t="t" r="r" b="b"/>
            <a:pathLst>
              <a:path w="1985179" h="560813">
                <a:moveTo>
                  <a:pt x="0" y="0"/>
                </a:moveTo>
                <a:lnTo>
                  <a:pt x="1985180" y="0"/>
                </a:lnTo>
                <a:lnTo>
                  <a:pt x="1985180" y="560813"/>
                </a:lnTo>
                <a:lnTo>
                  <a:pt x="0" y="5608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rot="7851052" flipH="1">
            <a:off x="8443408" y="2172271"/>
            <a:ext cx="1985179" cy="560813"/>
          </a:xfrm>
          <a:custGeom>
            <a:avLst/>
            <a:gdLst/>
            <a:ahLst/>
            <a:cxnLst/>
            <a:rect l="l" t="t" r="r" b="b"/>
            <a:pathLst>
              <a:path w="1985179" h="560813">
                <a:moveTo>
                  <a:pt x="1985180" y="0"/>
                </a:moveTo>
                <a:lnTo>
                  <a:pt x="0" y="0"/>
                </a:lnTo>
                <a:lnTo>
                  <a:pt x="0" y="560813"/>
                </a:lnTo>
                <a:lnTo>
                  <a:pt x="1985180" y="560813"/>
                </a:lnTo>
                <a:lnTo>
                  <a:pt x="198518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25"/>
          <p:cNvSpPr/>
          <p:nvPr/>
        </p:nvSpPr>
        <p:spPr>
          <a:xfrm>
            <a:off x="10587605" y="5041782"/>
            <a:ext cx="1567117" cy="428998"/>
          </a:xfrm>
          <a:custGeom>
            <a:avLst/>
            <a:gdLst/>
            <a:ahLst/>
            <a:cxnLst/>
            <a:rect l="l" t="t" r="r" b="b"/>
            <a:pathLst>
              <a:path w="1567117" h="428998">
                <a:moveTo>
                  <a:pt x="0" y="0"/>
                </a:moveTo>
                <a:lnTo>
                  <a:pt x="1567117" y="0"/>
                </a:lnTo>
                <a:lnTo>
                  <a:pt x="1567117" y="428999"/>
                </a:lnTo>
                <a:lnTo>
                  <a:pt x="0" y="4289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Freeform 26"/>
          <p:cNvSpPr/>
          <p:nvPr/>
        </p:nvSpPr>
        <p:spPr>
          <a:xfrm rot="-1482789">
            <a:off x="9979414" y="3451084"/>
            <a:ext cx="1567117" cy="428998"/>
          </a:xfrm>
          <a:custGeom>
            <a:avLst/>
            <a:gdLst/>
            <a:ahLst/>
            <a:cxnLst/>
            <a:rect l="l" t="t" r="r" b="b"/>
            <a:pathLst>
              <a:path w="1567117" h="428998">
                <a:moveTo>
                  <a:pt x="0" y="0"/>
                </a:moveTo>
                <a:lnTo>
                  <a:pt x="1567117" y="0"/>
                </a:lnTo>
                <a:lnTo>
                  <a:pt x="1567117" y="428998"/>
                </a:lnTo>
                <a:lnTo>
                  <a:pt x="0" y="428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rot="963931">
            <a:off x="9883676" y="6515409"/>
            <a:ext cx="1567117" cy="428998"/>
          </a:xfrm>
          <a:custGeom>
            <a:avLst/>
            <a:gdLst/>
            <a:ahLst/>
            <a:cxnLst/>
            <a:rect l="l" t="t" r="r" b="b"/>
            <a:pathLst>
              <a:path w="1567117" h="428998">
                <a:moveTo>
                  <a:pt x="0" y="0"/>
                </a:moveTo>
                <a:lnTo>
                  <a:pt x="1567117" y="0"/>
                </a:lnTo>
                <a:lnTo>
                  <a:pt x="1567117" y="428998"/>
                </a:lnTo>
                <a:lnTo>
                  <a:pt x="0" y="428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Freeform 28"/>
          <p:cNvSpPr/>
          <p:nvPr/>
        </p:nvSpPr>
        <p:spPr>
          <a:xfrm rot="-1563678">
            <a:off x="-122673" y="509698"/>
            <a:ext cx="5493422" cy="3161457"/>
          </a:xfrm>
          <a:custGeom>
            <a:avLst/>
            <a:gdLst/>
            <a:ahLst/>
            <a:cxnLst/>
            <a:rect l="l" t="t" r="r" b="b"/>
            <a:pathLst>
              <a:path w="5493422" h="3161457">
                <a:moveTo>
                  <a:pt x="0" y="0"/>
                </a:moveTo>
                <a:lnTo>
                  <a:pt x="5493422" y="0"/>
                </a:lnTo>
                <a:lnTo>
                  <a:pt x="5493422" y="3161457"/>
                </a:lnTo>
                <a:lnTo>
                  <a:pt x="0" y="3161457"/>
                </a:lnTo>
                <a:lnTo>
                  <a:pt x="0" y="0"/>
                </a:lnTo>
                <a:close/>
              </a:path>
            </a:pathLst>
          </a:custGeom>
          <a:blipFill>
            <a:blip r:embed="rId6"/>
            <a:stretch>
              <a:fillRect/>
            </a:stretch>
          </a:blipFill>
        </p:spPr>
      </p:sp>
      <p:sp>
        <p:nvSpPr>
          <p:cNvPr id="29" name="TextBox 29"/>
          <p:cNvSpPr txBox="1"/>
          <p:nvPr/>
        </p:nvSpPr>
        <p:spPr>
          <a:xfrm>
            <a:off x="6570969" y="5076825"/>
            <a:ext cx="3726378" cy="374015"/>
          </a:xfrm>
          <a:prstGeom prst="rect">
            <a:avLst/>
          </a:prstGeom>
        </p:spPr>
        <p:txBody>
          <a:bodyPr lIns="0" tIns="0" rIns="0" bIns="0" rtlCol="0" anchor="t">
            <a:spAutoFit/>
          </a:bodyPr>
          <a:lstStyle/>
          <a:p>
            <a:pPr algn="ctr">
              <a:lnSpc>
                <a:spcPts val="2664"/>
              </a:lnSpc>
              <a:spcBef>
                <a:spcPct val="0"/>
              </a:spcBef>
            </a:pPr>
            <a:r>
              <a:rPr lang="en-US" sz="2049">
                <a:solidFill>
                  <a:srgbClr val="191919"/>
                </a:solidFill>
                <a:latin typeface="Arial Bold"/>
              </a:rPr>
              <a:t>Our product from others</a:t>
            </a:r>
          </a:p>
        </p:txBody>
      </p:sp>
      <p:sp>
        <p:nvSpPr>
          <p:cNvPr id="30" name="TextBox 30"/>
          <p:cNvSpPr txBox="1"/>
          <p:nvPr/>
        </p:nvSpPr>
        <p:spPr>
          <a:xfrm>
            <a:off x="11564443" y="2976608"/>
            <a:ext cx="3573978" cy="707390"/>
          </a:xfrm>
          <a:prstGeom prst="rect">
            <a:avLst/>
          </a:prstGeom>
        </p:spPr>
        <p:txBody>
          <a:bodyPr lIns="0" tIns="0" rIns="0" bIns="0" rtlCol="0" anchor="t">
            <a:spAutoFit/>
          </a:bodyPr>
          <a:lstStyle/>
          <a:p>
            <a:pPr algn="ctr">
              <a:lnSpc>
                <a:spcPts val="2664"/>
              </a:lnSpc>
            </a:pPr>
            <a:r>
              <a:rPr lang="en-US" sz="2049">
                <a:solidFill>
                  <a:srgbClr val="191919"/>
                </a:solidFill>
                <a:latin typeface="Arial Bold"/>
              </a:rPr>
              <a:t>Conditional response</a:t>
            </a:r>
          </a:p>
          <a:p>
            <a:pPr algn="ctr">
              <a:lnSpc>
                <a:spcPts val="2664"/>
              </a:lnSpc>
              <a:spcBef>
                <a:spcPct val="0"/>
              </a:spcBef>
            </a:pPr>
            <a:r>
              <a:rPr lang="en-US" sz="2049">
                <a:solidFill>
                  <a:srgbClr val="191919"/>
                </a:solidFill>
                <a:latin typeface="Arial Bold"/>
              </a:rPr>
              <a:t>mechanism </a:t>
            </a:r>
          </a:p>
        </p:txBody>
      </p:sp>
      <p:sp>
        <p:nvSpPr>
          <p:cNvPr id="31" name="TextBox 31"/>
          <p:cNvSpPr txBox="1"/>
          <p:nvPr/>
        </p:nvSpPr>
        <p:spPr>
          <a:xfrm>
            <a:off x="11574187" y="6680643"/>
            <a:ext cx="3573978" cy="374015"/>
          </a:xfrm>
          <a:prstGeom prst="rect">
            <a:avLst/>
          </a:prstGeom>
        </p:spPr>
        <p:txBody>
          <a:bodyPr lIns="0" tIns="0" rIns="0" bIns="0" rtlCol="0" anchor="t">
            <a:spAutoFit/>
          </a:bodyPr>
          <a:lstStyle/>
          <a:p>
            <a:pPr algn="ctr">
              <a:lnSpc>
                <a:spcPts val="2664"/>
              </a:lnSpc>
              <a:spcBef>
                <a:spcPct val="0"/>
              </a:spcBef>
            </a:pPr>
            <a:r>
              <a:rPr lang="en-US" sz="2049">
                <a:solidFill>
                  <a:srgbClr val="191919"/>
                </a:solidFill>
                <a:latin typeface="Arial Bold"/>
              </a:rPr>
              <a:t>No limitation of devices</a:t>
            </a:r>
          </a:p>
        </p:txBody>
      </p:sp>
      <p:sp>
        <p:nvSpPr>
          <p:cNvPr id="32" name="TextBox 32"/>
          <p:cNvSpPr txBox="1"/>
          <p:nvPr/>
        </p:nvSpPr>
        <p:spPr>
          <a:xfrm>
            <a:off x="10371231" y="1534385"/>
            <a:ext cx="3573978" cy="374015"/>
          </a:xfrm>
          <a:prstGeom prst="rect">
            <a:avLst/>
          </a:prstGeom>
        </p:spPr>
        <p:txBody>
          <a:bodyPr lIns="0" tIns="0" rIns="0" bIns="0" rtlCol="0" anchor="t">
            <a:spAutoFit/>
          </a:bodyPr>
          <a:lstStyle/>
          <a:p>
            <a:pPr algn="ctr">
              <a:lnSpc>
                <a:spcPts val="2664"/>
              </a:lnSpc>
              <a:spcBef>
                <a:spcPct val="0"/>
              </a:spcBef>
            </a:pPr>
            <a:r>
              <a:rPr lang="en-US" sz="2049">
                <a:solidFill>
                  <a:srgbClr val="191919"/>
                </a:solidFill>
                <a:latin typeface="Arial Bold"/>
              </a:rPr>
              <a:t>Voice Notification</a:t>
            </a:r>
          </a:p>
        </p:txBody>
      </p:sp>
      <p:sp>
        <p:nvSpPr>
          <p:cNvPr id="33" name="TextBox 33"/>
          <p:cNvSpPr txBox="1"/>
          <p:nvPr/>
        </p:nvSpPr>
        <p:spPr>
          <a:xfrm>
            <a:off x="10367733" y="8352936"/>
            <a:ext cx="3573978" cy="374015"/>
          </a:xfrm>
          <a:prstGeom prst="rect">
            <a:avLst/>
          </a:prstGeom>
        </p:spPr>
        <p:txBody>
          <a:bodyPr lIns="0" tIns="0" rIns="0" bIns="0" rtlCol="0" anchor="t">
            <a:spAutoFit/>
          </a:bodyPr>
          <a:lstStyle/>
          <a:p>
            <a:pPr algn="ctr">
              <a:lnSpc>
                <a:spcPts val="2664"/>
              </a:lnSpc>
              <a:spcBef>
                <a:spcPct val="0"/>
              </a:spcBef>
            </a:pPr>
            <a:r>
              <a:rPr lang="en-US" sz="2049">
                <a:solidFill>
                  <a:srgbClr val="191919"/>
                </a:solidFill>
                <a:latin typeface="Arial Bold"/>
              </a:rPr>
              <a:t>Accurate detection</a:t>
            </a:r>
          </a:p>
        </p:txBody>
      </p:sp>
      <p:sp>
        <p:nvSpPr>
          <p:cNvPr id="34" name="TextBox 34"/>
          <p:cNvSpPr txBox="1"/>
          <p:nvPr/>
        </p:nvSpPr>
        <p:spPr>
          <a:xfrm>
            <a:off x="1417245" y="5076825"/>
            <a:ext cx="2413585" cy="374015"/>
          </a:xfrm>
          <a:prstGeom prst="rect">
            <a:avLst/>
          </a:prstGeom>
        </p:spPr>
        <p:txBody>
          <a:bodyPr lIns="0" tIns="0" rIns="0" bIns="0" rtlCol="0" anchor="t">
            <a:spAutoFit/>
          </a:bodyPr>
          <a:lstStyle/>
          <a:p>
            <a:pPr algn="ctr">
              <a:lnSpc>
                <a:spcPts val="2664"/>
              </a:lnSpc>
              <a:spcBef>
                <a:spcPct val="0"/>
              </a:spcBef>
            </a:pPr>
            <a:r>
              <a:rPr lang="en-US" sz="2049">
                <a:solidFill>
                  <a:srgbClr val="191919"/>
                </a:solidFill>
                <a:latin typeface="Arial Bold"/>
              </a:rPr>
              <a:t>UNIQUENESS</a:t>
            </a:r>
          </a:p>
        </p:txBody>
      </p:sp>
      <p:sp>
        <p:nvSpPr>
          <p:cNvPr id="35" name="TextBox 35"/>
          <p:cNvSpPr txBox="1"/>
          <p:nvPr/>
        </p:nvSpPr>
        <p:spPr>
          <a:xfrm>
            <a:off x="12154722" y="4975107"/>
            <a:ext cx="3573978" cy="374015"/>
          </a:xfrm>
          <a:prstGeom prst="rect">
            <a:avLst/>
          </a:prstGeom>
        </p:spPr>
        <p:txBody>
          <a:bodyPr lIns="0" tIns="0" rIns="0" bIns="0" rtlCol="0" anchor="t">
            <a:spAutoFit/>
          </a:bodyPr>
          <a:lstStyle/>
          <a:p>
            <a:pPr algn="ctr">
              <a:lnSpc>
                <a:spcPts val="2664"/>
              </a:lnSpc>
              <a:spcBef>
                <a:spcPct val="0"/>
              </a:spcBef>
            </a:pPr>
            <a:r>
              <a:rPr lang="en-US" sz="2049">
                <a:solidFill>
                  <a:srgbClr val="191919"/>
                </a:solidFill>
                <a:latin typeface="Arial Bold"/>
              </a:rPr>
              <a:t>Works in any climate</a:t>
            </a:r>
          </a:p>
        </p:txBody>
      </p:sp>
      <p:sp>
        <p:nvSpPr>
          <p:cNvPr id="36" name="Freeform 36"/>
          <p:cNvSpPr/>
          <p:nvPr/>
        </p:nvSpPr>
        <p:spPr>
          <a:xfrm>
            <a:off x="15214621" y="-1544177"/>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7" name="Freeform 37"/>
          <p:cNvSpPr/>
          <p:nvPr/>
        </p:nvSpPr>
        <p:spPr>
          <a:xfrm>
            <a:off x="15787141" y="853674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rot="-5400000">
            <a:off x="1286559" y="4257555"/>
            <a:ext cx="4856701" cy="3085579"/>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4906782" y="4257555"/>
            <a:ext cx="4856701" cy="3085579"/>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8525761" y="4257555"/>
            <a:ext cx="4856701" cy="3085579"/>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12144740" y="4257555"/>
            <a:ext cx="4856701" cy="3085579"/>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0" y="0"/>
            <a:ext cx="18288000" cy="3086100"/>
            <a:chOff x="0" y="0"/>
            <a:chExt cx="4816593" cy="812800"/>
          </a:xfrm>
        </p:grpSpPr>
        <p:sp>
          <p:nvSpPr>
            <p:cNvPr id="7" name="Freeform 7"/>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85C1F5"/>
            </a:solidFill>
          </p:spPr>
        </p:sp>
        <p:sp>
          <p:nvSpPr>
            <p:cNvPr id="8" name="TextBox 8"/>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1586068" y="-1808676"/>
            <a:ext cx="3172137" cy="41148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874585" y="9258300"/>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6384715" y="-413585"/>
            <a:ext cx="3806571"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2" name="Group 12"/>
          <p:cNvGrpSpPr>
            <a:grpSpLocks noChangeAspect="1"/>
          </p:cNvGrpSpPr>
          <p:nvPr/>
        </p:nvGrpSpPr>
        <p:grpSpPr>
          <a:xfrm>
            <a:off x="6026133" y="3572276"/>
            <a:ext cx="2670814" cy="2670510"/>
            <a:chOff x="0" y="0"/>
            <a:chExt cx="6350013" cy="6349289"/>
          </a:xfrm>
        </p:grpSpPr>
        <p:sp>
          <p:nvSpPr>
            <p:cNvPr id="13" name="Freeform 13"/>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12"/>
              <a:stretch>
                <a:fillRect t="-3852" b="-3852"/>
              </a:stretch>
            </a:blipFill>
          </p:spPr>
        </p:sp>
      </p:grpSp>
      <p:grpSp>
        <p:nvGrpSpPr>
          <p:cNvPr id="14" name="Group 14"/>
          <p:cNvGrpSpPr>
            <a:grpSpLocks noChangeAspect="1"/>
          </p:cNvGrpSpPr>
          <p:nvPr/>
        </p:nvGrpSpPr>
        <p:grpSpPr>
          <a:xfrm>
            <a:off x="2379502" y="3572276"/>
            <a:ext cx="2670814" cy="2670510"/>
            <a:chOff x="0" y="0"/>
            <a:chExt cx="6350013" cy="6349289"/>
          </a:xfrm>
        </p:grpSpPr>
        <p:sp>
          <p:nvSpPr>
            <p:cNvPr id="15" name="Freeform 15"/>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13"/>
              <a:stretch>
                <a:fillRect l="-9814" r="-9814"/>
              </a:stretch>
            </a:blipFill>
          </p:spPr>
        </p:sp>
      </p:grpSp>
      <p:grpSp>
        <p:nvGrpSpPr>
          <p:cNvPr id="16" name="Group 16"/>
          <p:cNvGrpSpPr>
            <a:grpSpLocks noChangeAspect="1"/>
          </p:cNvGrpSpPr>
          <p:nvPr/>
        </p:nvGrpSpPr>
        <p:grpSpPr>
          <a:xfrm>
            <a:off x="9588519" y="3572276"/>
            <a:ext cx="2670814" cy="2670510"/>
            <a:chOff x="0" y="0"/>
            <a:chExt cx="6350013" cy="6349289"/>
          </a:xfrm>
        </p:grpSpPr>
        <p:sp>
          <p:nvSpPr>
            <p:cNvPr id="17" name="Freeform 17"/>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14"/>
              <a:stretch>
                <a:fillRect t="-5" b="-5"/>
              </a:stretch>
            </a:blipFill>
          </p:spPr>
        </p:sp>
      </p:grpSp>
      <p:grpSp>
        <p:nvGrpSpPr>
          <p:cNvPr id="18" name="Group 18"/>
          <p:cNvGrpSpPr>
            <a:grpSpLocks noChangeAspect="1"/>
          </p:cNvGrpSpPr>
          <p:nvPr/>
        </p:nvGrpSpPr>
        <p:grpSpPr>
          <a:xfrm>
            <a:off x="13207498" y="3546664"/>
            <a:ext cx="2670814" cy="2670510"/>
            <a:chOff x="0" y="0"/>
            <a:chExt cx="6350013" cy="6349289"/>
          </a:xfrm>
        </p:grpSpPr>
        <p:sp>
          <p:nvSpPr>
            <p:cNvPr id="19" name="Freeform 19"/>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15"/>
              <a:stretch>
                <a:fillRect t="-5" b="-5"/>
              </a:stretch>
            </a:blipFill>
          </p:spPr>
        </p:sp>
      </p:grpSp>
      <p:sp>
        <p:nvSpPr>
          <p:cNvPr id="20" name="TextBox 20"/>
          <p:cNvSpPr txBox="1"/>
          <p:nvPr/>
        </p:nvSpPr>
        <p:spPr>
          <a:xfrm>
            <a:off x="5080502" y="1660123"/>
            <a:ext cx="7845600" cy="321373"/>
          </a:xfrm>
          <a:prstGeom prst="rect">
            <a:avLst/>
          </a:prstGeom>
        </p:spPr>
        <p:txBody>
          <a:bodyPr lIns="0" tIns="0" rIns="0" bIns="0" rtlCol="0" anchor="t">
            <a:spAutoFit/>
          </a:bodyPr>
          <a:lstStyle/>
          <a:p>
            <a:pPr marL="0" lvl="0" indent="0" algn="ctr">
              <a:lnSpc>
                <a:spcPts val="2029"/>
              </a:lnSpc>
              <a:spcBef>
                <a:spcPct val="0"/>
              </a:spcBef>
            </a:pPr>
            <a:r>
              <a:rPr lang="en-US" sz="2049" spc="71">
                <a:solidFill>
                  <a:srgbClr val="191919"/>
                </a:solidFill>
                <a:latin typeface="Arial Bold"/>
              </a:rPr>
              <a:t>WHOM WE CATER ...............</a:t>
            </a:r>
          </a:p>
        </p:txBody>
      </p:sp>
      <p:sp>
        <p:nvSpPr>
          <p:cNvPr id="21" name="TextBox 21"/>
          <p:cNvSpPr txBox="1"/>
          <p:nvPr/>
        </p:nvSpPr>
        <p:spPr>
          <a:xfrm>
            <a:off x="6860485" y="6661886"/>
            <a:ext cx="1002109" cy="365125"/>
          </a:xfrm>
          <a:prstGeom prst="rect">
            <a:avLst/>
          </a:prstGeom>
        </p:spPr>
        <p:txBody>
          <a:bodyPr lIns="0" tIns="0" rIns="0" bIns="0" rtlCol="0" anchor="t">
            <a:spAutoFit/>
          </a:bodyPr>
          <a:lstStyle/>
          <a:p>
            <a:pPr algn="ctr">
              <a:lnSpc>
                <a:spcPts val="2600"/>
              </a:lnSpc>
              <a:spcBef>
                <a:spcPct val="0"/>
              </a:spcBef>
            </a:pPr>
            <a:r>
              <a:rPr lang="en-US" sz="2000">
                <a:solidFill>
                  <a:srgbClr val="191919"/>
                </a:solidFill>
                <a:latin typeface="Arial Bold"/>
              </a:rPr>
              <a:t>Tourists</a:t>
            </a:r>
          </a:p>
        </p:txBody>
      </p:sp>
      <p:sp>
        <p:nvSpPr>
          <p:cNvPr id="22" name="TextBox 22"/>
          <p:cNvSpPr txBox="1"/>
          <p:nvPr/>
        </p:nvSpPr>
        <p:spPr>
          <a:xfrm>
            <a:off x="9606420" y="6661886"/>
            <a:ext cx="2695384" cy="365125"/>
          </a:xfrm>
          <a:prstGeom prst="rect">
            <a:avLst/>
          </a:prstGeom>
        </p:spPr>
        <p:txBody>
          <a:bodyPr lIns="0" tIns="0" rIns="0" bIns="0" rtlCol="0" anchor="t">
            <a:spAutoFit/>
          </a:bodyPr>
          <a:lstStyle/>
          <a:p>
            <a:pPr algn="ctr">
              <a:lnSpc>
                <a:spcPts val="2600"/>
              </a:lnSpc>
              <a:spcBef>
                <a:spcPct val="0"/>
              </a:spcBef>
            </a:pPr>
            <a:r>
              <a:rPr lang="en-US" sz="2000">
                <a:solidFill>
                  <a:srgbClr val="191919"/>
                </a:solidFill>
                <a:latin typeface="Arial Bold"/>
              </a:rPr>
              <a:t>Traffic Police</a:t>
            </a:r>
          </a:p>
        </p:txBody>
      </p:sp>
      <p:sp>
        <p:nvSpPr>
          <p:cNvPr id="23" name="TextBox 23"/>
          <p:cNvSpPr txBox="1"/>
          <p:nvPr/>
        </p:nvSpPr>
        <p:spPr>
          <a:xfrm>
            <a:off x="3200005" y="6661886"/>
            <a:ext cx="875308" cy="365125"/>
          </a:xfrm>
          <a:prstGeom prst="rect">
            <a:avLst/>
          </a:prstGeom>
        </p:spPr>
        <p:txBody>
          <a:bodyPr lIns="0" tIns="0" rIns="0" bIns="0" rtlCol="0" anchor="t">
            <a:spAutoFit/>
          </a:bodyPr>
          <a:lstStyle/>
          <a:p>
            <a:pPr algn="ctr">
              <a:lnSpc>
                <a:spcPts val="2600"/>
              </a:lnSpc>
              <a:spcBef>
                <a:spcPct val="0"/>
              </a:spcBef>
            </a:pPr>
            <a:r>
              <a:rPr lang="en-US" sz="2000">
                <a:solidFill>
                  <a:srgbClr val="191919"/>
                </a:solidFill>
                <a:latin typeface="Arial Bold"/>
              </a:rPr>
              <a:t>Drivers</a:t>
            </a:r>
          </a:p>
        </p:txBody>
      </p:sp>
      <p:sp>
        <p:nvSpPr>
          <p:cNvPr id="24" name="TextBox 24"/>
          <p:cNvSpPr txBox="1"/>
          <p:nvPr/>
        </p:nvSpPr>
        <p:spPr>
          <a:xfrm>
            <a:off x="13207498" y="6607699"/>
            <a:ext cx="2670814" cy="1012825"/>
          </a:xfrm>
          <a:prstGeom prst="rect">
            <a:avLst/>
          </a:prstGeom>
        </p:spPr>
        <p:txBody>
          <a:bodyPr lIns="0" tIns="0" rIns="0" bIns="0" rtlCol="0" anchor="t">
            <a:spAutoFit/>
          </a:bodyPr>
          <a:lstStyle/>
          <a:p>
            <a:pPr algn="ctr">
              <a:lnSpc>
                <a:spcPts val="2600"/>
              </a:lnSpc>
              <a:spcBef>
                <a:spcPct val="0"/>
              </a:spcBef>
            </a:pPr>
            <a:r>
              <a:rPr lang="en-US" sz="2000">
                <a:solidFill>
                  <a:srgbClr val="191919"/>
                </a:solidFill>
                <a:latin typeface="Arial Bold"/>
              </a:rPr>
              <a:t>Ministry of Road Transport and Highways</a:t>
            </a: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8675865" y="5794043"/>
            <a:ext cx="1029692" cy="892261"/>
          </a:xfrm>
          <a:custGeom>
            <a:avLst/>
            <a:gdLst/>
            <a:ahLst/>
            <a:cxnLst/>
            <a:rect l="l" t="t" r="r" b="b"/>
            <a:pathLst>
              <a:path w="1029692" h="892261">
                <a:moveTo>
                  <a:pt x="0" y="0"/>
                </a:moveTo>
                <a:lnTo>
                  <a:pt x="1029692" y="0"/>
                </a:lnTo>
                <a:lnTo>
                  <a:pt x="1029692" y="892261"/>
                </a:lnTo>
                <a:lnTo>
                  <a:pt x="0" y="8922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007481" y="7667300"/>
            <a:ext cx="724731" cy="1065909"/>
          </a:xfrm>
          <a:custGeom>
            <a:avLst/>
            <a:gdLst/>
            <a:ahLst/>
            <a:cxnLst/>
            <a:rect l="l" t="t" r="r" b="b"/>
            <a:pathLst>
              <a:path w="724731" h="1065909">
                <a:moveTo>
                  <a:pt x="0" y="0"/>
                </a:moveTo>
                <a:lnTo>
                  <a:pt x="724731" y="0"/>
                </a:lnTo>
                <a:lnTo>
                  <a:pt x="724731" y="1065908"/>
                </a:lnTo>
                <a:lnTo>
                  <a:pt x="0" y="10659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a:grpSpLocks noChangeAspect="1"/>
          </p:cNvGrpSpPr>
          <p:nvPr/>
        </p:nvGrpSpPr>
        <p:grpSpPr>
          <a:xfrm>
            <a:off x="823749" y="2054788"/>
            <a:ext cx="5246370" cy="5246370"/>
            <a:chOff x="0" y="0"/>
            <a:chExt cx="6350000" cy="6350000"/>
          </a:xfrm>
        </p:grpSpPr>
        <p:sp>
          <p:nvSpPr>
            <p:cNvPr id="5" name="Freeform 5"/>
            <p:cNvSpPr/>
            <p:nvPr/>
          </p:nvSpPr>
          <p:spPr>
            <a:xfrm>
              <a:off x="14097" y="15621"/>
              <a:ext cx="6327648" cy="6327775"/>
            </a:xfrm>
            <a:custGeom>
              <a:avLst/>
              <a:gdLst/>
              <a:ahLst/>
              <a:cxnLst/>
              <a:rect l="l" t="t" r="r" b="b"/>
              <a:pathLst>
                <a:path w="6327648" h="6327775">
                  <a:moveTo>
                    <a:pt x="6134100" y="6327775"/>
                  </a:moveTo>
                  <a:lnTo>
                    <a:pt x="193548" y="6327775"/>
                  </a:lnTo>
                  <a:cubicBezTo>
                    <a:pt x="86614" y="6327775"/>
                    <a:pt x="0" y="6241034"/>
                    <a:pt x="0" y="6134227"/>
                  </a:cubicBezTo>
                  <a:lnTo>
                    <a:pt x="0" y="3163951"/>
                  </a:lnTo>
                  <a:cubicBezTo>
                    <a:pt x="0" y="1416558"/>
                    <a:pt x="1416558" y="0"/>
                    <a:pt x="3163824" y="0"/>
                  </a:cubicBezTo>
                  <a:lnTo>
                    <a:pt x="3163824" y="0"/>
                  </a:lnTo>
                  <a:cubicBezTo>
                    <a:pt x="4911217" y="0"/>
                    <a:pt x="6327648" y="1416558"/>
                    <a:pt x="6327648" y="3163824"/>
                  </a:cubicBezTo>
                  <a:lnTo>
                    <a:pt x="6327648" y="6134100"/>
                  </a:lnTo>
                  <a:cubicBezTo>
                    <a:pt x="6327648" y="6241034"/>
                    <a:pt x="6241034" y="6327775"/>
                    <a:pt x="6134100" y="6327775"/>
                  </a:cubicBezTo>
                  <a:close/>
                </a:path>
              </a:pathLst>
            </a:custGeom>
            <a:blipFill>
              <a:blip r:embed="rId6">
                <a:alphaModFix amt="86000"/>
              </a:blip>
              <a:stretch>
                <a:fillRect l="-33427" r="-33427"/>
              </a:stretch>
            </a:blipFill>
          </p:spPr>
        </p:sp>
        <p:sp>
          <p:nvSpPr>
            <p:cNvPr id="6" name="Freeform 6"/>
            <p:cNvSpPr/>
            <p:nvPr/>
          </p:nvSpPr>
          <p:spPr>
            <a:xfrm>
              <a:off x="5842" y="7493"/>
              <a:ext cx="6344158" cy="6344031"/>
            </a:xfrm>
            <a:custGeom>
              <a:avLst/>
              <a:gdLst/>
              <a:ahLst/>
              <a:cxnLst/>
              <a:rect l="l" t="t" r="r" b="b"/>
              <a:pathLst>
                <a:path w="6344158" h="6344031">
                  <a:moveTo>
                    <a:pt x="6152261" y="6344031"/>
                  </a:moveTo>
                  <a:lnTo>
                    <a:pt x="191897" y="6344031"/>
                  </a:lnTo>
                  <a:cubicBezTo>
                    <a:pt x="86106" y="6344031"/>
                    <a:pt x="0" y="6257925"/>
                    <a:pt x="0" y="6152134"/>
                  </a:cubicBezTo>
                  <a:lnTo>
                    <a:pt x="0" y="3172079"/>
                  </a:lnTo>
                  <a:cubicBezTo>
                    <a:pt x="0" y="2743835"/>
                    <a:pt x="83820" y="2328418"/>
                    <a:pt x="249301" y="1937385"/>
                  </a:cubicBezTo>
                  <a:cubicBezTo>
                    <a:pt x="409067" y="1559687"/>
                    <a:pt x="637794" y="1220470"/>
                    <a:pt x="929132" y="929132"/>
                  </a:cubicBezTo>
                  <a:cubicBezTo>
                    <a:pt x="1220470" y="637794"/>
                    <a:pt x="1559687" y="409067"/>
                    <a:pt x="1937385" y="249301"/>
                  </a:cubicBezTo>
                  <a:cubicBezTo>
                    <a:pt x="2328418" y="83947"/>
                    <a:pt x="2743835" y="0"/>
                    <a:pt x="3172079" y="0"/>
                  </a:cubicBezTo>
                  <a:cubicBezTo>
                    <a:pt x="3600323" y="0"/>
                    <a:pt x="4015740" y="83820"/>
                    <a:pt x="4406773" y="249301"/>
                  </a:cubicBezTo>
                  <a:cubicBezTo>
                    <a:pt x="4784471" y="409067"/>
                    <a:pt x="5123688" y="637794"/>
                    <a:pt x="5415026" y="929132"/>
                  </a:cubicBezTo>
                  <a:cubicBezTo>
                    <a:pt x="5706364" y="1220470"/>
                    <a:pt x="5935091" y="1559687"/>
                    <a:pt x="6094857" y="1937385"/>
                  </a:cubicBezTo>
                  <a:cubicBezTo>
                    <a:pt x="6260211" y="2328418"/>
                    <a:pt x="6344158" y="2743835"/>
                    <a:pt x="6344158" y="3172079"/>
                  </a:cubicBezTo>
                  <a:lnTo>
                    <a:pt x="6344158" y="6152261"/>
                  </a:lnTo>
                  <a:cubicBezTo>
                    <a:pt x="6344158" y="6258052"/>
                    <a:pt x="6258052" y="6344031"/>
                    <a:pt x="6152261" y="6344031"/>
                  </a:cubicBezTo>
                  <a:close/>
                  <a:moveTo>
                    <a:pt x="3172079" y="16383"/>
                  </a:moveTo>
                  <a:cubicBezTo>
                    <a:pt x="2746121" y="16383"/>
                    <a:pt x="2332736" y="99822"/>
                    <a:pt x="1943735" y="264414"/>
                  </a:cubicBezTo>
                  <a:cubicBezTo>
                    <a:pt x="1567942" y="423291"/>
                    <a:pt x="1230503" y="650875"/>
                    <a:pt x="940689" y="940689"/>
                  </a:cubicBezTo>
                  <a:cubicBezTo>
                    <a:pt x="650875" y="1230503"/>
                    <a:pt x="423291" y="1567942"/>
                    <a:pt x="264414" y="1943735"/>
                  </a:cubicBezTo>
                  <a:cubicBezTo>
                    <a:pt x="99822" y="2332736"/>
                    <a:pt x="16510" y="2745994"/>
                    <a:pt x="16510" y="3172079"/>
                  </a:cubicBezTo>
                  <a:lnTo>
                    <a:pt x="16510" y="6152261"/>
                  </a:lnTo>
                  <a:cubicBezTo>
                    <a:pt x="16510" y="6249035"/>
                    <a:pt x="95250" y="6327775"/>
                    <a:pt x="192024" y="6327775"/>
                  </a:cubicBezTo>
                  <a:lnTo>
                    <a:pt x="6152388" y="6327775"/>
                  </a:lnTo>
                  <a:cubicBezTo>
                    <a:pt x="6249162" y="6327775"/>
                    <a:pt x="6327902" y="6249035"/>
                    <a:pt x="6327902" y="6152261"/>
                  </a:cubicBezTo>
                  <a:lnTo>
                    <a:pt x="6327902" y="3172079"/>
                  </a:lnTo>
                  <a:cubicBezTo>
                    <a:pt x="6327902" y="2746121"/>
                    <a:pt x="6244463" y="2332736"/>
                    <a:pt x="6079871" y="1943735"/>
                  </a:cubicBezTo>
                  <a:cubicBezTo>
                    <a:pt x="5920994" y="1567942"/>
                    <a:pt x="5693410" y="1230503"/>
                    <a:pt x="5403596" y="940689"/>
                  </a:cubicBezTo>
                  <a:cubicBezTo>
                    <a:pt x="5113782" y="650875"/>
                    <a:pt x="4776343" y="423291"/>
                    <a:pt x="4400550" y="264414"/>
                  </a:cubicBezTo>
                  <a:cubicBezTo>
                    <a:pt x="4011422" y="99822"/>
                    <a:pt x="3598164" y="16383"/>
                    <a:pt x="3172079" y="16383"/>
                  </a:cubicBezTo>
                  <a:close/>
                </a:path>
              </a:pathLst>
            </a:custGeom>
            <a:solidFill>
              <a:srgbClr val="4399DB">
                <a:alpha val="85882"/>
              </a:srgbClr>
            </a:solidFill>
          </p:spPr>
        </p:sp>
      </p:grpSp>
      <p:grpSp>
        <p:nvGrpSpPr>
          <p:cNvPr id="7" name="Group 7"/>
          <p:cNvGrpSpPr>
            <a:grpSpLocks noChangeAspect="1"/>
          </p:cNvGrpSpPr>
          <p:nvPr/>
        </p:nvGrpSpPr>
        <p:grpSpPr>
          <a:xfrm>
            <a:off x="6687834" y="2054788"/>
            <a:ext cx="5246370" cy="5246370"/>
            <a:chOff x="0" y="0"/>
            <a:chExt cx="6350000" cy="6350000"/>
          </a:xfrm>
        </p:grpSpPr>
        <p:sp>
          <p:nvSpPr>
            <p:cNvPr id="8" name="Freeform 8"/>
            <p:cNvSpPr/>
            <p:nvPr/>
          </p:nvSpPr>
          <p:spPr>
            <a:xfrm>
              <a:off x="14097" y="15621"/>
              <a:ext cx="6327648" cy="6327775"/>
            </a:xfrm>
            <a:custGeom>
              <a:avLst/>
              <a:gdLst/>
              <a:ahLst/>
              <a:cxnLst/>
              <a:rect l="l" t="t" r="r" b="b"/>
              <a:pathLst>
                <a:path w="6327648" h="6327775">
                  <a:moveTo>
                    <a:pt x="6134100" y="6327775"/>
                  </a:moveTo>
                  <a:lnTo>
                    <a:pt x="193548" y="6327775"/>
                  </a:lnTo>
                  <a:cubicBezTo>
                    <a:pt x="86614" y="6327775"/>
                    <a:pt x="0" y="6241034"/>
                    <a:pt x="0" y="6134227"/>
                  </a:cubicBezTo>
                  <a:lnTo>
                    <a:pt x="0" y="3163951"/>
                  </a:lnTo>
                  <a:cubicBezTo>
                    <a:pt x="0" y="1416558"/>
                    <a:pt x="1416558" y="0"/>
                    <a:pt x="3163824" y="0"/>
                  </a:cubicBezTo>
                  <a:lnTo>
                    <a:pt x="3163824" y="0"/>
                  </a:lnTo>
                  <a:cubicBezTo>
                    <a:pt x="4911217" y="0"/>
                    <a:pt x="6327648" y="1416558"/>
                    <a:pt x="6327648" y="3163824"/>
                  </a:cubicBezTo>
                  <a:lnTo>
                    <a:pt x="6327648" y="6134100"/>
                  </a:lnTo>
                  <a:cubicBezTo>
                    <a:pt x="6327648" y="6241034"/>
                    <a:pt x="6241034" y="6327775"/>
                    <a:pt x="6134100" y="6327775"/>
                  </a:cubicBezTo>
                  <a:close/>
                </a:path>
              </a:pathLst>
            </a:custGeom>
            <a:blipFill>
              <a:blip r:embed="rId7"/>
              <a:stretch>
                <a:fillRect l="-59106" r="-59106"/>
              </a:stretch>
            </a:blipFill>
          </p:spPr>
        </p:sp>
        <p:sp>
          <p:nvSpPr>
            <p:cNvPr id="9" name="Freeform 9"/>
            <p:cNvSpPr/>
            <p:nvPr/>
          </p:nvSpPr>
          <p:spPr>
            <a:xfrm>
              <a:off x="5842" y="7493"/>
              <a:ext cx="6344158" cy="6344031"/>
            </a:xfrm>
            <a:custGeom>
              <a:avLst/>
              <a:gdLst/>
              <a:ahLst/>
              <a:cxnLst/>
              <a:rect l="l" t="t" r="r" b="b"/>
              <a:pathLst>
                <a:path w="6344158" h="6344031">
                  <a:moveTo>
                    <a:pt x="6152261" y="6344031"/>
                  </a:moveTo>
                  <a:lnTo>
                    <a:pt x="191897" y="6344031"/>
                  </a:lnTo>
                  <a:cubicBezTo>
                    <a:pt x="86106" y="6344031"/>
                    <a:pt x="0" y="6257925"/>
                    <a:pt x="0" y="6152134"/>
                  </a:cubicBezTo>
                  <a:lnTo>
                    <a:pt x="0" y="3172079"/>
                  </a:lnTo>
                  <a:cubicBezTo>
                    <a:pt x="0" y="2743835"/>
                    <a:pt x="83820" y="2328418"/>
                    <a:pt x="249301" y="1937385"/>
                  </a:cubicBezTo>
                  <a:cubicBezTo>
                    <a:pt x="409067" y="1559687"/>
                    <a:pt x="637794" y="1220470"/>
                    <a:pt x="929132" y="929132"/>
                  </a:cubicBezTo>
                  <a:cubicBezTo>
                    <a:pt x="1220470" y="637794"/>
                    <a:pt x="1559687" y="409067"/>
                    <a:pt x="1937385" y="249301"/>
                  </a:cubicBezTo>
                  <a:cubicBezTo>
                    <a:pt x="2328418" y="83947"/>
                    <a:pt x="2743835" y="0"/>
                    <a:pt x="3172079" y="0"/>
                  </a:cubicBezTo>
                  <a:cubicBezTo>
                    <a:pt x="3600323" y="0"/>
                    <a:pt x="4015740" y="83820"/>
                    <a:pt x="4406773" y="249301"/>
                  </a:cubicBezTo>
                  <a:cubicBezTo>
                    <a:pt x="4784471" y="409067"/>
                    <a:pt x="5123688" y="637794"/>
                    <a:pt x="5415026" y="929132"/>
                  </a:cubicBezTo>
                  <a:cubicBezTo>
                    <a:pt x="5706364" y="1220470"/>
                    <a:pt x="5935091" y="1559687"/>
                    <a:pt x="6094857" y="1937385"/>
                  </a:cubicBezTo>
                  <a:cubicBezTo>
                    <a:pt x="6260211" y="2328418"/>
                    <a:pt x="6344158" y="2743835"/>
                    <a:pt x="6344158" y="3172079"/>
                  </a:cubicBezTo>
                  <a:lnTo>
                    <a:pt x="6344158" y="6152261"/>
                  </a:lnTo>
                  <a:cubicBezTo>
                    <a:pt x="6344158" y="6258052"/>
                    <a:pt x="6258052" y="6344031"/>
                    <a:pt x="6152261" y="6344031"/>
                  </a:cubicBezTo>
                  <a:close/>
                  <a:moveTo>
                    <a:pt x="3172079" y="16383"/>
                  </a:moveTo>
                  <a:cubicBezTo>
                    <a:pt x="2746121" y="16383"/>
                    <a:pt x="2332736" y="99822"/>
                    <a:pt x="1943735" y="264414"/>
                  </a:cubicBezTo>
                  <a:cubicBezTo>
                    <a:pt x="1567942" y="423291"/>
                    <a:pt x="1230503" y="650875"/>
                    <a:pt x="940689" y="940689"/>
                  </a:cubicBezTo>
                  <a:cubicBezTo>
                    <a:pt x="650875" y="1230503"/>
                    <a:pt x="423291" y="1567942"/>
                    <a:pt x="264414" y="1943735"/>
                  </a:cubicBezTo>
                  <a:cubicBezTo>
                    <a:pt x="99822" y="2332736"/>
                    <a:pt x="16510" y="2745994"/>
                    <a:pt x="16510" y="3172079"/>
                  </a:cubicBezTo>
                  <a:lnTo>
                    <a:pt x="16510" y="6152261"/>
                  </a:lnTo>
                  <a:cubicBezTo>
                    <a:pt x="16510" y="6249035"/>
                    <a:pt x="95250" y="6327775"/>
                    <a:pt x="192024" y="6327775"/>
                  </a:cubicBezTo>
                  <a:lnTo>
                    <a:pt x="6152388" y="6327775"/>
                  </a:lnTo>
                  <a:cubicBezTo>
                    <a:pt x="6249162" y="6327775"/>
                    <a:pt x="6327902" y="6249035"/>
                    <a:pt x="6327902" y="6152261"/>
                  </a:cubicBezTo>
                  <a:lnTo>
                    <a:pt x="6327902" y="3172079"/>
                  </a:lnTo>
                  <a:cubicBezTo>
                    <a:pt x="6327902" y="2746121"/>
                    <a:pt x="6244463" y="2332736"/>
                    <a:pt x="6079871" y="1943735"/>
                  </a:cubicBezTo>
                  <a:cubicBezTo>
                    <a:pt x="5920994" y="1567942"/>
                    <a:pt x="5693410" y="1230503"/>
                    <a:pt x="5403596" y="940689"/>
                  </a:cubicBezTo>
                  <a:cubicBezTo>
                    <a:pt x="5113782" y="650875"/>
                    <a:pt x="4776343" y="423291"/>
                    <a:pt x="4400550" y="264414"/>
                  </a:cubicBezTo>
                  <a:cubicBezTo>
                    <a:pt x="4011422" y="99822"/>
                    <a:pt x="3598164" y="16383"/>
                    <a:pt x="3172079" y="16383"/>
                  </a:cubicBezTo>
                  <a:close/>
                </a:path>
              </a:pathLst>
            </a:custGeom>
            <a:solidFill>
              <a:srgbClr val="4399DB"/>
            </a:solidFill>
          </p:spPr>
        </p:sp>
      </p:grpSp>
      <p:grpSp>
        <p:nvGrpSpPr>
          <p:cNvPr id="10" name="Group 10"/>
          <p:cNvGrpSpPr>
            <a:grpSpLocks noChangeAspect="1"/>
          </p:cNvGrpSpPr>
          <p:nvPr/>
        </p:nvGrpSpPr>
        <p:grpSpPr>
          <a:xfrm>
            <a:off x="12553329" y="2054788"/>
            <a:ext cx="5246370" cy="5246370"/>
            <a:chOff x="0" y="0"/>
            <a:chExt cx="6350000" cy="6350000"/>
          </a:xfrm>
        </p:grpSpPr>
        <p:sp>
          <p:nvSpPr>
            <p:cNvPr id="11" name="Freeform 11"/>
            <p:cNvSpPr/>
            <p:nvPr/>
          </p:nvSpPr>
          <p:spPr>
            <a:xfrm>
              <a:off x="14097" y="15621"/>
              <a:ext cx="6327648" cy="6327775"/>
            </a:xfrm>
            <a:custGeom>
              <a:avLst/>
              <a:gdLst/>
              <a:ahLst/>
              <a:cxnLst/>
              <a:rect l="l" t="t" r="r" b="b"/>
              <a:pathLst>
                <a:path w="6327648" h="6327775">
                  <a:moveTo>
                    <a:pt x="6134100" y="6327775"/>
                  </a:moveTo>
                  <a:lnTo>
                    <a:pt x="193548" y="6327775"/>
                  </a:lnTo>
                  <a:cubicBezTo>
                    <a:pt x="86614" y="6327775"/>
                    <a:pt x="0" y="6241034"/>
                    <a:pt x="0" y="6134227"/>
                  </a:cubicBezTo>
                  <a:lnTo>
                    <a:pt x="0" y="3163951"/>
                  </a:lnTo>
                  <a:cubicBezTo>
                    <a:pt x="0" y="1416558"/>
                    <a:pt x="1416558" y="0"/>
                    <a:pt x="3163824" y="0"/>
                  </a:cubicBezTo>
                  <a:lnTo>
                    <a:pt x="3163824" y="0"/>
                  </a:lnTo>
                  <a:cubicBezTo>
                    <a:pt x="4911217" y="0"/>
                    <a:pt x="6327648" y="1416558"/>
                    <a:pt x="6327648" y="3163824"/>
                  </a:cubicBezTo>
                  <a:lnTo>
                    <a:pt x="6327648" y="6134100"/>
                  </a:lnTo>
                  <a:cubicBezTo>
                    <a:pt x="6327648" y="6241034"/>
                    <a:pt x="6241034" y="6327775"/>
                    <a:pt x="6134100" y="6327775"/>
                  </a:cubicBezTo>
                  <a:close/>
                </a:path>
              </a:pathLst>
            </a:custGeom>
            <a:blipFill>
              <a:blip r:embed="rId8"/>
              <a:stretch>
                <a:fillRect l="-6307" r="-6307"/>
              </a:stretch>
            </a:blipFill>
          </p:spPr>
        </p:sp>
        <p:sp>
          <p:nvSpPr>
            <p:cNvPr id="12" name="Freeform 12"/>
            <p:cNvSpPr/>
            <p:nvPr/>
          </p:nvSpPr>
          <p:spPr>
            <a:xfrm>
              <a:off x="5842" y="7493"/>
              <a:ext cx="6344158" cy="6344031"/>
            </a:xfrm>
            <a:custGeom>
              <a:avLst/>
              <a:gdLst/>
              <a:ahLst/>
              <a:cxnLst/>
              <a:rect l="l" t="t" r="r" b="b"/>
              <a:pathLst>
                <a:path w="6344158" h="6344031">
                  <a:moveTo>
                    <a:pt x="6152261" y="6344031"/>
                  </a:moveTo>
                  <a:lnTo>
                    <a:pt x="191897" y="6344031"/>
                  </a:lnTo>
                  <a:cubicBezTo>
                    <a:pt x="86106" y="6344031"/>
                    <a:pt x="0" y="6257925"/>
                    <a:pt x="0" y="6152134"/>
                  </a:cubicBezTo>
                  <a:lnTo>
                    <a:pt x="0" y="3172079"/>
                  </a:lnTo>
                  <a:cubicBezTo>
                    <a:pt x="0" y="2743835"/>
                    <a:pt x="83820" y="2328418"/>
                    <a:pt x="249301" y="1937385"/>
                  </a:cubicBezTo>
                  <a:cubicBezTo>
                    <a:pt x="409067" y="1559687"/>
                    <a:pt x="637794" y="1220470"/>
                    <a:pt x="929132" y="929132"/>
                  </a:cubicBezTo>
                  <a:cubicBezTo>
                    <a:pt x="1220470" y="637794"/>
                    <a:pt x="1559687" y="409067"/>
                    <a:pt x="1937385" y="249301"/>
                  </a:cubicBezTo>
                  <a:cubicBezTo>
                    <a:pt x="2328418" y="83947"/>
                    <a:pt x="2743835" y="0"/>
                    <a:pt x="3172079" y="0"/>
                  </a:cubicBezTo>
                  <a:cubicBezTo>
                    <a:pt x="3600323" y="0"/>
                    <a:pt x="4015740" y="83820"/>
                    <a:pt x="4406773" y="249301"/>
                  </a:cubicBezTo>
                  <a:cubicBezTo>
                    <a:pt x="4784471" y="409067"/>
                    <a:pt x="5123688" y="637794"/>
                    <a:pt x="5415026" y="929132"/>
                  </a:cubicBezTo>
                  <a:cubicBezTo>
                    <a:pt x="5706364" y="1220470"/>
                    <a:pt x="5935091" y="1559687"/>
                    <a:pt x="6094857" y="1937385"/>
                  </a:cubicBezTo>
                  <a:cubicBezTo>
                    <a:pt x="6260211" y="2328418"/>
                    <a:pt x="6344158" y="2743835"/>
                    <a:pt x="6344158" y="3172079"/>
                  </a:cubicBezTo>
                  <a:lnTo>
                    <a:pt x="6344158" y="6152261"/>
                  </a:lnTo>
                  <a:cubicBezTo>
                    <a:pt x="6344158" y="6258052"/>
                    <a:pt x="6258052" y="6344031"/>
                    <a:pt x="6152261" y="6344031"/>
                  </a:cubicBezTo>
                  <a:close/>
                  <a:moveTo>
                    <a:pt x="3172079" y="16383"/>
                  </a:moveTo>
                  <a:cubicBezTo>
                    <a:pt x="2746121" y="16383"/>
                    <a:pt x="2332736" y="99822"/>
                    <a:pt x="1943735" y="264414"/>
                  </a:cubicBezTo>
                  <a:cubicBezTo>
                    <a:pt x="1567942" y="423291"/>
                    <a:pt x="1230503" y="650875"/>
                    <a:pt x="940689" y="940689"/>
                  </a:cubicBezTo>
                  <a:cubicBezTo>
                    <a:pt x="650875" y="1230503"/>
                    <a:pt x="423291" y="1567942"/>
                    <a:pt x="264414" y="1943735"/>
                  </a:cubicBezTo>
                  <a:cubicBezTo>
                    <a:pt x="99822" y="2332736"/>
                    <a:pt x="16510" y="2745994"/>
                    <a:pt x="16510" y="3172079"/>
                  </a:cubicBezTo>
                  <a:lnTo>
                    <a:pt x="16510" y="6152261"/>
                  </a:lnTo>
                  <a:cubicBezTo>
                    <a:pt x="16510" y="6249035"/>
                    <a:pt x="95250" y="6327775"/>
                    <a:pt x="192024" y="6327775"/>
                  </a:cubicBezTo>
                  <a:lnTo>
                    <a:pt x="6152388" y="6327775"/>
                  </a:lnTo>
                  <a:cubicBezTo>
                    <a:pt x="6249162" y="6327775"/>
                    <a:pt x="6327902" y="6249035"/>
                    <a:pt x="6327902" y="6152261"/>
                  </a:cubicBezTo>
                  <a:lnTo>
                    <a:pt x="6327902" y="3172079"/>
                  </a:lnTo>
                  <a:cubicBezTo>
                    <a:pt x="6327902" y="2746121"/>
                    <a:pt x="6244463" y="2332736"/>
                    <a:pt x="6079871" y="1943735"/>
                  </a:cubicBezTo>
                  <a:cubicBezTo>
                    <a:pt x="5920994" y="1567942"/>
                    <a:pt x="5693410" y="1230503"/>
                    <a:pt x="5403596" y="940689"/>
                  </a:cubicBezTo>
                  <a:cubicBezTo>
                    <a:pt x="5113782" y="650875"/>
                    <a:pt x="4776343" y="423291"/>
                    <a:pt x="4400550" y="264414"/>
                  </a:cubicBezTo>
                  <a:cubicBezTo>
                    <a:pt x="4011422" y="99822"/>
                    <a:pt x="3598164" y="16383"/>
                    <a:pt x="3172079" y="16383"/>
                  </a:cubicBezTo>
                  <a:close/>
                </a:path>
              </a:pathLst>
            </a:custGeom>
            <a:solidFill>
              <a:srgbClr val="4399DB"/>
            </a:solidFill>
          </p:spPr>
        </p:sp>
      </p:grpSp>
      <p:sp>
        <p:nvSpPr>
          <p:cNvPr id="13" name="TextBox 13"/>
          <p:cNvSpPr txBox="1"/>
          <p:nvPr/>
        </p:nvSpPr>
        <p:spPr>
          <a:xfrm>
            <a:off x="7720901" y="7799569"/>
            <a:ext cx="2717999" cy="374015"/>
          </a:xfrm>
          <a:prstGeom prst="rect">
            <a:avLst/>
          </a:prstGeom>
        </p:spPr>
        <p:txBody>
          <a:bodyPr lIns="0" tIns="0" rIns="0" bIns="0" rtlCol="0" anchor="t">
            <a:spAutoFit/>
          </a:bodyPr>
          <a:lstStyle/>
          <a:p>
            <a:pPr algn="ctr">
              <a:lnSpc>
                <a:spcPts val="2664"/>
              </a:lnSpc>
              <a:spcBef>
                <a:spcPct val="0"/>
              </a:spcBef>
            </a:pPr>
            <a:r>
              <a:rPr lang="en-US" sz="2049">
                <a:solidFill>
                  <a:srgbClr val="000000"/>
                </a:solidFill>
                <a:latin typeface="Arial Bold"/>
              </a:rPr>
              <a:t>Word Of Mouth(WOM)</a:t>
            </a:r>
          </a:p>
        </p:txBody>
      </p:sp>
      <p:sp>
        <p:nvSpPr>
          <p:cNvPr id="14" name="TextBox 14"/>
          <p:cNvSpPr txBox="1"/>
          <p:nvPr/>
        </p:nvSpPr>
        <p:spPr>
          <a:xfrm>
            <a:off x="12341517" y="7711742"/>
            <a:ext cx="5458182" cy="374015"/>
          </a:xfrm>
          <a:prstGeom prst="rect">
            <a:avLst/>
          </a:prstGeom>
        </p:spPr>
        <p:txBody>
          <a:bodyPr lIns="0" tIns="0" rIns="0" bIns="0" rtlCol="0" anchor="t">
            <a:spAutoFit/>
          </a:bodyPr>
          <a:lstStyle/>
          <a:p>
            <a:pPr algn="ctr">
              <a:lnSpc>
                <a:spcPts val="2664"/>
              </a:lnSpc>
              <a:spcBef>
                <a:spcPct val="0"/>
              </a:spcBef>
            </a:pPr>
            <a:r>
              <a:rPr lang="en-US" sz="2049">
                <a:solidFill>
                  <a:srgbClr val="000000"/>
                </a:solidFill>
                <a:latin typeface="Arial Bold"/>
              </a:rPr>
              <a:t>Search Engine Optimization(SEO)</a:t>
            </a:r>
          </a:p>
        </p:txBody>
      </p:sp>
      <p:sp>
        <p:nvSpPr>
          <p:cNvPr id="15" name="TextBox 15"/>
          <p:cNvSpPr txBox="1"/>
          <p:nvPr/>
        </p:nvSpPr>
        <p:spPr>
          <a:xfrm>
            <a:off x="7007481" y="491300"/>
            <a:ext cx="3420108" cy="374015"/>
          </a:xfrm>
          <a:prstGeom prst="rect">
            <a:avLst/>
          </a:prstGeom>
        </p:spPr>
        <p:txBody>
          <a:bodyPr lIns="0" tIns="0" rIns="0" bIns="0" rtlCol="0" anchor="t">
            <a:spAutoFit/>
          </a:bodyPr>
          <a:lstStyle/>
          <a:p>
            <a:pPr algn="ctr">
              <a:lnSpc>
                <a:spcPts val="2664"/>
              </a:lnSpc>
              <a:spcBef>
                <a:spcPct val="0"/>
              </a:spcBef>
            </a:pPr>
            <a:r>
              <a:rPr lang="en-US" sz="2049">
                <a:solidFill>
                  <a:srgbClr val="191919"/>
                </a:solidFill>
                <a:latin typeface="Arial Bold"/>
              </a:rPr>
              <a:t>HOW WE CATER..........</a:t>
            </a:r>
          </a:p>
        </p:txBody>
      </p:sp>
      <p:sp>
        <p:nvSpPr>
          <p:cNvPr id="16" name="TextBox 16"/>
          <p:cNvSpPr txBox="1"/>
          <p:nvPr/>
        </p:nvSpPr>
        <p:spPr>
          <a:xfrm>
            <a:off x="1489874" y="7836942"/>
            <a:ext cx="3666331" cy="373966"/>
          </a:xfrm>
          <a:prstGeom prst="rect">
            <a:avLst/>
          </a:prstGeom>
        </p:spPr>
        <p:txBody>
          <a:bodyPr lIns="0" tIns="0" rIns="0" bIns="0" rtlCol="0" anchor="t">
            <a:spAutoFit/>
          </a:bodyPr>
          <a:lstStyle/>
          <a:p>
            <a:pPr algn="ctr">
              <a:lnSpc>
                <a:spcPts val="2669"/>
              </a:lnSpc>
              <a:spcBef>
                <a:spcPct val="0"/>
              </a:spcBef>
            </a:pPr>
            <a:r>
              <a:rPr lang="en-US" sz="2053">
                <a:solidFill>
                  <a:srgbClr val="000000"/>
                </a:solidFill>
                <a:latin typeface="Arial Bold"/>
              </a:rPr>
              <a:t>Social Media Marketing(SMM)</a:t>
            </a:r>
          </a:p>
        </p:txBody>
      </p:sp>
      <p:grpSp>
        <p:nvGrpSpPr>
          <p:cNvPr id="17" name="Group 17"/>
          <p:cNvGrpSpPr/>
          <p:nvPr/>
        </p:nvGrpSpPr>
        <p:grpSpPr>
          <a:xfrm rot="1195906">
            <a:off x="16282733" y="8737065"/>
            <a:ext cx="4010533" cy="401053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99DB"/>
            </a:solidFill>
            <a:ln cap="sq">
              <a:noFill/>
              <a:prstDash val="solid"/>
              <a:miter/>
            </a:ln>
          </p:spPr>
        </p:sp>
        <p:sp>
          <p:nvSpPr>
            <p:cNvPr id="19" name="TextBox 1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0" name="Freeform 20"/>
          <p:cNvSpPr/>
          <p:nvPr/>
        </p:nvSpPr>
        <p:spPr>
          <a:xfrm>
            <a:off x="16220297" y="8733208"/>
            <a:ext cx="4116356" cy="4116356"/>
          </a:xfrm>
          <a:custGeom>
            <a:avLst/>
            <a:gdLst/>
            <a:ahLst/>
            <a:cxnLst/>
            <a:rect l="l" t="t" r="r" b="b"/>
            <a:pathLst>
              <a:path w="4116356" h="4116356">
                <a:moveTo>
                  <a:pt x="0" y="0"/>
                </a:moveTo>
                <a:lnTo>
                  <a:pt x="4116356" y="0"/>
                </a:lnTo>
                <a:lnTo>
                  <a:pt x="4116356" y="4116356"/>
                </a:lnTo>
                <a:lnTo>
                  <a:pt x="0" y="41163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rot="-10800000">
            <a:off x="-305814" y="-323115"/>
            <a:ext cx="6723243" cy="1931404"/>
          </a:xfrm>
          <a:custGeom>
            <a:avLst/>
            <a:gdLst/>
            <a:ahLst/>
            <a:cxnLst/>
            <a:rect l="l" t="t" r="r" b="b"/>
            <a:pathLst>
              <a:path w="6723243" h="1931404">
                <a:moveTo>
                  <a:pt x="0" y="0"/>
                </a:moveTo>
                <a:lnTo>
                  <a:pt x="6723243" y="0"/>
                </a:lnTo>
                <a:lnTo>
                  <a:pt x="6723243" y="1931405"/>
                </a:lnTo>
                <a:lnTo>
                  <a:pt x="0" y="193140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Freeform 22"/>
          <p:cNvSpPr/>
          <p:nvPr/>
        </p:nvSpPr>
        <p:spPr>
          <a:xfrm>
            <a:off x="-2209099" y="9258300"/>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3" name="Freeform 23"/>
          <p:cNvSpPr/>
          <p:nvPr/>
        </p:nvSpPr>
        <p:spPr>
          <a:xfrm>
            <a:off x="16790510" y="-1054532"/>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028700" y="4306228"/>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4146146" y="5957801"/>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293844" y="4306228"/>
            <a:ext cx="3343241" cy="1671621"/>
          </a:xfrm>
          <a:custGeom>
            <a:avLst/>
            <a:gdLst/>
            <a:ahLst/>
            <a:cxnLst/>
            <a:rect l="l" t="t" r="r" b="b"/>
            <a:pathLst>
              <a:path w="3343241" h="1671621">
                <a:moveTo>
                  <a:pt x="0" y="0"/>
                </a:moveTo>
                <a:lnTo>
                  <a:pt x="3343241" y="0"/>
                </a:lnTo>
                <a:lnTo>
                  <a:pt x="3343241" y="1671621"/>
                </a:lnTo>
                <a:lnTo>
                  <a:pt x="0" y="16716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0800000">
            <a:off x="10450367" y="5964484"/>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599328" y="4312911"/>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7" name="Group 7"/>
          <p:cNvGrpSpPr>
            <a:grpSpLocks noChangeAspect="1"/>
          </p:cNvGrpSpPr>
          <p:nvPr/>
        </p:nvGrpSpPr>
        <p:grpSpPr>
          <a:xfrm>
            <a:off x="3827655" y="5946525"/>
            <a:ext cx="848136" cy="570260"/>
            <a:chOff x="0" y="0"/>
            <a:chExt cx="1930400" cy="1297940"/>
          </a:xfrm>
        </p:grpSpPr>
        <p:sp>
          <p:nvSpPr>
            <p:cNvPr id="8" name="Freeform 8"/>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4FCDCC"/>
            </a:solidFill>
          </p:spPr>
        </p:sp>
      </p:grpSp>
      <p:grpSp>
        <p:nvGrpSpPr>
          <p:cNvPr id="9" name="Group 9"/>
          <p:cNvGrpSpPr>
            <a:grpSpLocks noChangeAspect="1"/>
          </p:cNvGrpSpPr>
          <p:nvPr/>
        </p:nvGrpSpPr>
        <p:grpSpPr>
          <a:xfrm>
            <a:off x="10120271" y="5971166"/>
            <a:ext cx="848136" cy="570260"/>
            <a:chOff x="0" y="0"/>
            <a:chExt cx="1930400" cy="1297940"/>
          </a:xfrm>
        </p:grpSpPr>
        <p:sp>
          <p:nvSpPr>
            <p:cNvPr id="10" name="Freeform 10"/>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2C92D5"/>
            </a:solidFill>
          </p:spPr>
        </p:sp>
      </p:grpSp>
      <p:grpSp>
        <p:nvGrpSpPr>
          <p:cNvPr id="11" name="Group 11"/>
          <p:cNvGrpSpPr>
            <a:grpSpLocks noChangeAspect="1"/>
          </p:cNvGrpSpPr>
          <p:nvPr/>
        </p:nvGrpSpPr>
        <p:grpSpPr>
          <a:xfrm>
            <a:off x="16411164" y="5946525"/>
            <a:ext cx="848136" cy="570260"/>
            <a:chOff x="0" y="0"/>
            <a:chExt cx="1930400" cy="1297940"/>
          </a:xfrm>
        </p:grpSpPr>
        <p:sp>
          <p:nvSpPr>
            <p:cNvPr id="12" name="Freeform 12"/>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3538A"/>
            </a:solidFill>
          </p:spPr>
        </p:sp>
      </p:grpSp>
      <p:grpSp>
        <p:nvGrpSpPr>
          <p:cNvPr id="13" name="Group 13"/>
          <p:cNvGrpSpPr/>
          <p:nvPr/>
        </p:nvGrpSpPr>
        <p:grpSpPr>
          <a:xfrm>
            <a:off x="1661478" y="4790795"/>
            <a:ext cx="2166177" cy="216617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CDCC"/>
            </a:solidFill>
          </p:spPr>
        </p:sp>
        <p:sp>
          <p:nvSpPr>
            <p:cNvPr id="15" name="TextBox 15"/>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spc="119">
                  <a:solidFill>
                    <a:srgbClr val="FFFFFF"/>
                  </a:solidFill>
                  <a:latin typeface="Aileron Ultra-Bold"/>
                </a:rPr>
                <a:t>1</a:t>
              </a:r>
            </a:p>
          </p:txBody>
        </p:sp>
      </p:grpSp>
      <p:grpSp>
        <p:nvGrpSpPr>
          <p:cNvPr id="16" name="Group 16"/>
          <p:cNvGrpSpPr/>
          <p:nvPr/>
        </p:nvGrpSpPr>
        <p:grpSpPr>
          <a:xfrm>
            <a:off x="4747578" y="4790795"/>
            <a:ext cx="2166177" cy="216617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B6B4"/>
            </a:solidFill>
          </p:spPr>
        </p:sp>
        <p:sp>
          <p:nvSpPr>
            <p:cNvPr id="18" name="TextBox 18"/>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spc="119">
                  <a:solidFill>
                    <a:srgbClr val="FFFFFF"/>
                  </a:solidFill>
                  <a:latin typeface="Aileron Ultra-Bold"/>
                </a:rPr>
                <a:t>2</a:t>
              </a:r>
            </a:p>
          </p:txBody>
        </p:sp>
      </p:grpSp>
      <p:grpSp>
        <p:nvGrpSpPr>
          <p:cNvPr id="19" name="Group 19"/>
          <p:cNvGrpSpPr/>
          <p:nvPr/>
        </p:nvGrpSpPr>
        <p:grpSpPr>
          <a:xfrm>
            <a:off x="7895276" y="4790795"/>
            <a:ext cx="2166177" cy="216617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C9EF"/>
            </a:solidFill>
          </p:spPr>
        </p:sp>
        <p:sp>
          <p:nvSpPr>
            <p:cNvPr id="21" name="TextBox 21"/>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spc="119">
                  <a:solidFill>
                    <a:srgbClr val="FFFFFF"/>
                  </a:solidFill>
                  <a:latin typeface="Aileron Ultra-Bold"/>
                </a:rPr>
                <a:t>3</a:t>
              </a:r>
            </a:p>
          </p:txBody>
        </p:sp>
      </p:grpSp>
      <p:grpSp>
        <p:nvGrpSpPr>
          <p:cNvPr id="22" name="Group 22"/>
          <p:cNvGrpSpPr/>
          <p:nvPr/>
        </p:nvGrpSpPr>
        <p:grpSpPr>
          <a:xfrm>
            <a:off x="10968407" y="4790795"/>
            <a:ext cx="2166177" cy="216617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sp>
        <p:sp>
          <p:nvSpPr>
            <p:cNvPr id="24" name="TextBox 24"/>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spc="119">
                  <a:solidFill>
                    <a:srgbClr val="FFFFFF"/>
                  </a:solidFill>
                  <a:latin typeface="Aileron Ultra-Bold"/>
                </a:rPr>
                <a:t>4</a:t>
              </a:r>
            </a:p>
          </p:txBody>
        </p:sp>
      </p:grpSp>
      <p:grpSp>
        <p:nvGrpSpPr>
          <p:cNvPr id="25" name="Group 25"/>
          <p:cNvGrpSpPr/>
          <p:nvPr/>
        </p:nvGrpSpPr>
        <p:grpSpPr>
          <a:xfrm>
            <a:off x="14058509" y="4790795"/>
            <a:ext cx="2166177" cy="216617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id="27" name="TextBox 27"/>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spc="119">
                  <a:solidFill>
                    <a:srgbClr val="FFFFFF"/>
                  </a:solidFill>
                  <a:latin typeface="Aileron Ultra-Bold"/>
                </a:rPr>
                <a:t>5</a:t>
              </a:r>
            </a:p>
          </p:txBody>
        </p:sp>
      </p:grpSp>
      <p:sp>
        <p:nvSpPr>
          <p:cNvPr id="28" name="TextBox 28"/>
          <p:cNvSpPr txBox="1"/>
          <p:nvPr/>
        </p:nvSpPr>
        <p:spPr>
          <a:xfrm>
            <a:off x="1151790" y="7596031"/>
            <a:ext cx="2994356" cy="1119505"/>
          </a:xfrm>
          <a:prstGeom prst="rect">
            <a:avLst/>
          </a:prstGeom>
        </p:spPr>
        <p:txBody>
          <a:bodyPr lIns="0" tIns="0" rIns="0" bIns="0" rtlCol="0" anchor="t">
            <a:spAutoFit/>
          </a:bodyPr>
          <a:lstStyle/>
          <a:p>
            <a:pPr algn="ctr">
              <a:lnSpc>
                <a:spcPts val="2869"/>
              </a:lnSpc>
            </a:pPr>
            <a:r>
              <a:rPr lang="en-US" sz="2049" spc="61">
                <a:solidFill>
                  <a:srgbClr val="000000"/>
                </a:solidFill>
                <a:latin typeface="Arial Bold"/>
              </a:rPr>
              <a:t>AUG 2023</a:t>
            </a:r>
          </a:p>
          <a:p>
            <a:pPr marL="0" lvl="0" indent="0" algn="ctr">
              <a:lnSpc>
                <a:spcPts val="2869"/>
              </a:lnSpc>
            </a:pPr>
            <a:r>
              <a:rPr lang="en-US" sz="2049" spc="61">
                <a:solidFill>
                  <a:srgbClr val="000000"/>
                </a:solidFill>
                <a:latin typeface="Arial Bold"/>
              </a:rPr>
              <a:t>Idea and concept generation</a:t>
            </a:r>
          </a:p>
        </p:txBody>
      </p:sp>
      <p:sp>
        <p:nvSpPr>
          <p:cNvPr id="29" name="TextBox 29"/>
          <p:cNvSpPr txBox="1"/>
          <p:nvPr/>
        </p:nvSpPr>
        <p:spPr>
          <a:xfrm>
            <a:off x="7617576" y="7596031"/>
            <a:ext cx="2832790" cy="1110170"/>
          </a:xfrm>
          <a:prstGeom prst="rect">
            <a:avLst/>
          </a:prstGeom>
        </p:spPr>
        <p:txBody>
          <a:bodyPr lIns="0" tIns="0" rIns="0" bIns="0" rtlCol="0" anchor="t">
            <a:spAutoFit/>
          </a:bodyPr>
          <a:lstStyle/>
          <a:p>
            <a:pPr algn="ctr">
              <a:lnSpc>
                <a:spcPts val="2849"/>
              </a:lnSpc>
            </a:pPr>
            <a:r>
              <a:rPr lang="en-US" sz="2035" spc="61">
                <a:solidFill>
                  <a:srgbClr val="191919"/>
                </a:solidFill>
                <a:latin typeface="Arial Bold"/>
              </a:rPr>
              <a:t>DEC 2023</a:t>
            </a:r>
          </a:p>
          <a:p>
            <a:pPr marL="0" lvl="0" indent="0" algn="ctr">
              <a:lnSpc>
                <a:spcPts val="2870"/>
              </a:lnSpc>
            </a:pPr>
            <a:r>
              <a:rPr lang="en-US" sz="2050" spc="61">
                <a:solidFill>
                  <a:srgbClr val="191919"/>
                </a:solidFill>
                <a:latin typeface="Arial Bold"/>
              </a:rPr>
              <a:t>Developing real time prototype</a:t>
            </a:r>
          </a:p>
        </p:txBody>
      </p:sp>
      <p:sp>
        <p:nvSpPr>
          <p:cNvPr id="30" name="TextBox 30"/>
          <p:cNvSpPr txBox="1"/>
          <p:nvPr/>
        </p:nvSpPr>
        <p:spPr>
          <a:xfrm>
            <a:off x="13917467" y="7596031"/>
            <a:ext cx="2493697" cy="1119505"/>
          </a:xfrm>
          <a:prstGeom prst="rect">
            <a:avLst/>
          </a:prstGeom>
        </p:spPr>
        <p:txBody>
          <a:bodyPr lIns="0" tIns="0" rIns="0" bIns="0" rtlCol="0" anchor="t">
            <a:spAutoFit/>
          </a:bodyPr>
          <a:lstStyle/>
          <a:p>
            <a:pPr algn="ctr">
              <a:lnSpc>
                <a:spcPts val="2869"/>
              </a:lnSpc>
            </a:pPr>
            <a:r>
              <a:rPr lang="en-US" sz="2049" spc="61">
                <a:solidFill>
                  <a:srgbClr val="191919"/>
                </a:solidFill>
                <a:latin typeface="Arial Bold"/>
              </a:rPr>
              <a:t>APRIL 2024</a:t>
            </a:r>
          </a:p>
          <a:p>
            <a:pPr marL="0" lvl="0" indent="0" algn="ctr">
              <a:lnSpc>
                <a:spcPts val="2869"/>
              </a:lnSpc>
            </a:pPr>
            <a:r>
              <a:rPr lang="en-US" sz="2049" spc="61">
                <a:solidFill>
                  <a:srgbClr val="191919"/>
                </a:solidFill>
                <a:latin typeface="Arial Bold"/>
              </a:rPr>
              <a:t>Client approval and production</a:t>
            </a:r>
          </a:p>
        </p:txBody>
      </p:sp>
      <p:sp>
        <p:nvSpPr>
          <p:cNvPr id="31" name="Freeform 31"/>
          <p:cNvSpPr/>
          <p:nvPr/>
        </p:nvSpPr>
        <p:spPr>
          <a:xfrm>
            <a:off x="-2209099" y="9258300"/>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2" name="Freeform 32"/>
          <p:cNvSpPr/>
          <p:nvPr/>
        </p:nvSpPr>
        <p:spPr>
          <a:xfrm>
            <a:off x="-2056699" y="9410700"/>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3" name="Freeform 33"/>
          <p:cNvSpPr/>
          <p:nvPr/>
        </p:nvSpPr>
        <p:spPr>
          <a:xfrm>
            <a:off x="16790510" y="-1054532"/>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4" name="Freeform 34"/>
          <p:cNvSpPr/>
          <p:nvPr/>
        </p:nvSpPr>
        <p:spPr>
          <a:xfrm>
            <a:off x="16942910" y="-902132"/>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5" name="Freeform 35"/>
          <p:cNvSpPr/>
          <p:nvPr/>
        </p:nvSpPr>
        <p:spPr>
          <a:xfrm>
            <a:off x="16411164" y="8706201"/>
            <a:ext cx="2512109" cy="2512109"/>
          </a:xfrm>
          <a:custGeom>
            <a:avLst/>
            <a:gdLst/>
            <a:ahLst/>
            <a:cxnLst/>
            <a:rect l="l" t="t" r="r" b="b"/>
            <a:pathLst>
              <a:path w="2512109" h="2512109">
                <a:moveTo>
                  <a:pt x="0" y="0"/>
                </a:moveTo>
                <a:lnTo>
                  <a:pt x="2512109" y="0"/>
                </a:lnTo>
                <a:lnTo>
                  <a:pt x="2512109" y="2512109"/>
                </a:lnTo>
                <a:lnTo>
                  <a:pt x="0" y="251210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6" name="Freeform 36"/>
          <p:cNvSpPr/>
          <p:nvPr/>
        </p:nvSpPr>
        <p:spPr>
          <a:xfrm rot="-10800000">
            <a:off x="-762238" y="-510931"/>
            <a:ext cx="2512109" cy="2512109"/>
          </a:xfrm>
          <a:custGeom>
            <a:avLst/>
            <a:gdLst/>
            <a:ahLst/>
            <a:cxnLst/>
            <a:rect l="l" t="t" r="r" b="b"/>
            <a:pathLst>
              <a:path w="2512109" h="2512109">
                <a:moveTo>
                  <a:pt x="0" y="0"/>
                </a:moveTo>
                <a:lnTo>
                  <a:pt x="2512110" y="0"/>
                </a:lnTo>
                <a:lnTo>
                  <a:pt x="2512110" y="2512109"/>
                </a:lnTo>
                <a:lnTo>
                  <a:pt x="0" y="251210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7" name="TextBox 37"/>
          <p:cNvSpPr txBox="1"/>
          <p:nvPr/>
        </p:nvSpPr>
        <p:spPr>
          <a:xfrm>
            <a:off x="4251724" y="3064569"/>
            <a:ext cx="2931187" cy="1119505"/>
          </a:xfrm>
          <a:prstGeom prst="rect">
            <a:avLst/>
          </a:prstGeom>
        </p:spPr>
        <p:txBody>
          <a:bodyPr lIns="0" tIns="0" rIns="0" bIns="0" rtlCol="0" anchor="t">
            <a:spAutoFit/>
          </a:bodyPr>
          <a:lstStyle/>
          <a:p>
            <a:pPr algn="ctr">
              <a:lnSpc>
                <a:spcPts val="2869"/>
              </a:lnSpc>
            </a:pPr>
            <a:r>
              <a:rPr lang="en-US" sz="2049" spc="61">
                <a:solidFill>
                  <a:srgbClr val="000000"/>
                </a:solidFill>
                <a:latin typeface="Arial Bold"/>
              </a:rPr>
              <a:t>OCT 2023</a:t>
            </a:r>
          </a:p>
          <a:p>
            <a:pPr marL="0" lvl="0" indent="0" algn="ctr">
              <a:lnSpc>
                <a:spcPts val="2869"/>
              </a:lnSpc>
            </a:pPr>
            <a:r>
              <a:rPr lang="en-US" sz="2049" spc="61">
                <a:solidFill>
                  <a:srgbClr val="000000"/>
                </a:solidFill>
                <a:latin typeface="Arial Bold"/>
              </a:rPr>
              <a:t>Designing functional prototype</a:t>
            </a:r>
          </a:p>
        </p:txBody>
      </p:sp>
      <p:sp>
        <p:nvSpPr>
          <p:cNvPr id="38" name="TextBox 38"/>
          <p:cNvSpPr txBox="1"/>
          <p:nvPr/>
        </p:nvSpPr>
        <p:spPr>
          <a:xfrm>
            <a:off x="10751385" y="3053478"/>
            <a:ext cx="2847943" cy="1481455"/>
          </a:xfrm>
          <a:prstGeom prst="rect">
            <a:avLst/>
          </a:prstGeom>
        </p:spPr>
        <p:txBody>
          <a:bodyPr lIns="0" tIns="0" rIns="0" bIns="0" rtlCol="0" anchor="t">
            <a:spAutoFit/>
          </a:bodyPr>
          <a:lstStyle/>
          <a:p>
            <a:pPr algn="ctr">
              <a:lnSpc>
                <a:spcPts val="2869"/>
              </a:lnSpc>
            </a:pPr>
            <a:r>
              <a:rPr lang="en-US" sz="2049" spc="61">
                <a:solidFill>
                  <a:srgbClr val="000000"/>
                </a:solidFill>
                <a:latin typeface="Arial Bold"/>
              </a:rPr>
              <a:t>FEB 2024</a:t>
            </a:r>
          </a:p>
          <a:p>
            <a:pPr marL="0" lvl="0" indent="0" algn="ctr">
              <a:lnSpc>
                <a:spcPts val="2869"/>
              </a:lnSpc>
            </a:pPr>
            <a:r>
              <a:rPr lang="en-US" sz="2049" spc="61">
                <a:solidFill>
                  <a:srgbClr val="000000"/>
                </a:solidFill>
                <a:latin typeface="Arial Bold"/>
              </a:rPr>
              <a:t>Testing of prototype in real world conditions</a:t>
            </a:r>
          </a:p>
        </p:txBody>
      </p:sp>
      <p:grpSp>
        <p:nvGrpSpPr>
          <p:cNvPr id="39" name="Group 39"/>
          <p:cNvGrpSpPr/>
          <p:nvPr/>
        </p:nvGrpSpPr>
        <p:grpSpPr>
          <a:xfrm>
            <a:off x="4146146" y="896617"/>
            <a:ext cx="11187724" cy="804311"/>
            <a:chOff x="0" y="0"/>
            <a:chExt cx="14916965" cy="1072414"/>
          </a:xfrm>
        </p:grpSpPr>
        <p:sp>
          <p:nvSpPr>
            <p:cNvPr id="40" name="TextBox 40"/>
            <p:cNvSpPr txBox="1"/>
            <p:nvPr/>
          </p:nvSpPr>
          <p:spPr>
            <a:xfrm>
              <a:off x="0" y="493718"/>
              <a:ext cx="14916965" cy="578697"/>
            </a:xfrm>
            <a:prstGeom prst="rect">
              <a:avLst/>
            </a:prstGeom>
          </p:spPr>
          <p:txBody>
            <a:bodyPr lIns="0" tIns="0" rIns="0" bIns="0" rtlCol="0" anchor="t">
              <a:spAutoFit/>
            </a:bodyPr>
            <a:lstStyle/>
            <a:p>
              <a:pPr marL="0" lvl="0" indent="0" algn="ctr">
                <a:lnSpc>
                  <a:spcPts val="3640"/>
                </a:lnSpc>
              </a:pPr>
              <a:endParaRPr/>
            </a:p>
          </p:txBody>
        </p:sp>
        <p:sp>
          <p:nvSpPr>
            <p:cNvPr id="41" name="TextBox 41"/>
            <p:cNvSpPr txBox="1"/>
            <p:nvPr/>
          </p:nvSpPr>
          <p:spPr>
            <a:xfrm>
              <a:off x="0" y="-66675"/>
              <a:ext cx="14916965" cy="472990"/>
            </a:xfrm>
            <a:prstGeom prst="rect">
              <a:avLst/>
            </a:prstGeom>
          </p:spPr>
          <p:txBody>
            <a:bodyPr lIns="0" tIns="0" rIns="0" bIns="0" rtlCol="0" anchor="t">
              <a:spAutoFit/>
            </a:bodyPr>
            <a:lstStyle/>
            <a:p>
              <a:pPr marL="0" lvl="0" indent="0" algn="ctr">
                <a:lnSpc>
                  <a:spcPts val="2685"/>
                </a:lnSpc>
              </a:pPr>
              <a:r>
                <a:rPr lang="en-US" sz="2049" spc="61">
                  <a:solidFill>
                    <a:srgbClr val="191919"/>
                  </a:solidFill>
                  <a:latin typeface="Arial Bold"/>
                </a:rPr>
                <a:t>TIMELINE FROM IDEA TO A PRODUCT(2023-2024)</a:t>
              </a: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433</Words>
  <Application>Microsoft Office PowerPoint</Application>
  <PresentationFormat>Custom</PresentationFormat>
  <Paragraphs>84</Paragraphs>
  <Slides>10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Wingdings</vt:lpstr>
      <vt:lpstr>Arial Bold</vt:lpstr>
      <vt:lpstr>Aileron Ultra-Bold</vt:lpstr>
      <vt:lpstr>Calibri</vt:lpstr>
      <vt:lpstr>Arial</vt:lpstr>
      <vt:lpstr>Arial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ASSISTANCE USING NORDIC</dc:title>
  <dc:creator>ELAKSHME DEVI</dc:creator>
  <cp:lastModifiedBy>Sriram Caliaperoumal</cp:lastModifiedBy>
  <cp:revision>2</cp:revision>
  <dcterms:created xsi:type="dcterms:W3CDTF">2006-08-16T00:00:00Z</dcterms:created>
  <dcterms:modified xsi:type="dcterms:W3CDTF">2023-11-08T15:40:24Z</dcterms:modified>
  <dc:identifier>DAFzXfyQKik</dc:identifier>
</cp:coreProperties>
</file>